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7" r:id="rId2"/>
    <p:sldId id="542" r:id="rId3"/>
    <p:sldId id="526" r:id="rId4"/>
    <p:sldId id="548" r:id="rId5"/>
    <p:sldId id="531" r:id="rId6"/>
    <p:sldId id="544" r:id="rId7"/>
    <p:sldId id="547" r:id="rId8"/>
    <p:sldId id="534" r:id="rId9"/>
    <p:sldId id="527" r:id="rId10"/>
    <p:sldId id="535" r:id="rId11"/>
    <p:sldId id="530" r:id="rId12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268A9"/>
    <a:srgbClr val="1C129A"/>
    <a:srgbClr val="FFFFFF"/>
    <a:srgbClr val="0000CC"/>
    <a:srgbClr val="ABCED7"/>
    <a:srgbClr val="3366FF"/>
    <a:srgbClr val="3333FF"/>
    <a:srgbClr val="0000FF"/>
    <a:srgbClr val="005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B2F96-1046-4949-9927-41245A5C7E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F3C7C6-30F7-4FCF-A374-A8481F05AE76}">
      <dgm:prSet phldrT="[Текст]" custT="1"/>
      <dgm:spPr>
        <a:solidFill>
          <a:srgbClr val="1F497D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пекарь-кондитер</a:t>
          </a:r>
          <a:endParaRPr lang="ru-R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74761-EE90-4DED-A4B6-A09B6E29499B}" type="parTrans" cxnId="{93C46486-2CFD-44E5-96DE-CF9A62A729C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C6255324-2F12-4C44-AFDE-72F09A34F71F}" type="sibTrans" cxnId="{93C46486-2CFD-44E5-96DE-CF9A62A729C1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00C1C57-4B4D-4BED-98F0-343D12D54743}">
      <dgm:prSet phldrT="[Текст]" custT="1"/>
      <dgm:spPr>
        <a:solidFill>
          <a:srgbClr val="1F497D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мясник</a:t>
          </a:r>
          <a:endParaRPr lang="ru-R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3454B-6B11-40FC-AC46-FFCAC660C94A}" type="parTrans" cxnId="{80DCA434-1266-4718-BCC5-D0A9382F1656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B5330907-A2DB-4882-9C4A-129EC85E1772}" type="sibTrans" cxnId="{80DCA434-1266-4718-BCC5-D0A9382F1656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2A91D49B-76A8-4DC1-ACEA-504EC0CB2557}">
      <dgm:prSet phldrT="[Текст]" custT="1"/>
      <dgm:spPr>
        <a:solidFill>
          <a:srgbClr val="1F497D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повар</a:t>
          </a:r>
          <a:endParaRPr lang="ru-RU" sz="11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3A69F-7AD3-4BEB-A0BC-AE96D1D5DDDB}" type="parTrans" cxnId="{A0FBCF06-DF0A-42DD-8E7D-300102C7BC7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C9DE3F2-87CA-43E4-9421-1B90806334F4}" type="sibTrans" cxnId="{A0FBCF06-DF0A-42DD-8E7D-300102C7BC7D}">
      <dgm:prSet/>
      <dgm:spPr/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778DFE3C-8917-49DD-A3AB-82C1060EC275}">
      <dgm:prSet custT="1"/>
      <dgm:spPr>
        <a:solidFill>
          <a:srgbClr val="1F497D"/>
        </a:solidFill>
      </dgm:spPr>
      <dgm:t>
        <a:bodyPr/>
        <a:lstStyle/>
        <a:p>
          <a:r>
            <a: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розничной торговли</a:t>
          </a:r>
        </a:p>
      </dgm:t>
    </dgm:pt>
    <dgm:pt modelId="{93C94449-6DFA-4015-BC91-A9CC241A7287}" type="parTrans" cxnId="{3346E085-E99E-414D-AB93-BF6EA420A0D0}">
      <dgm:prSet/>
      <dgm:spPr/>
      <dgm:t>
        <a:bodyPr/>
        <a:lstStyle/>
        <a:p>
          <a:endParaRPr lang="ru-RU"/>
        </a:p>
      </dgm:t>
    </dgm:pt>
    <dgm:pt modelId="{BFBE20EE-3345-4F78-A054-6267E15252E2}" type="sibTrans" cxnId="{3346E085-E99E-414D-AB93-BF6EA420A0D0}">
      <dgm:prSet/>
      <dgm:spPr/>
      <dgm:t>
        <a:bodyPr/>
        <a:lstStyle/>
        <a:p>
          <a:endParaRPr lang="ru-RU"/>
        </a:p>
      </dgm:t>
    </dgm:pt>
    <dgm:pt modelId="{C63B4D39-B551-47E8-8EE5-B60901C81CCA}">
      <dgm:prSet custT="1"/>
      <dgm:spPr>
        <a:solidFill>
          <a:srgbClr val="1F497D"/>
        </a:solidFill>
      </dgm:spPr>
      <dgm:t>
        <a:bodyPr/>
        <a:lstStyle/>
        <a:p>
          <a:r>
            <a:rPr lang="en-US" altLang="ru-RU" sz="11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ru-RU" sz="11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мехатроник</a:t>
          </a:r>
          <a:endParaRPr kumimoji="0" lang="ru-RU" sz="1100" b="1" i="0" u="none" strike="noStrike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gm:t>
    </dgm:pt>
    <dgm:pt modelId="{EFEB6E98-C6A3-49EC-AB16-3FA12C1CBCA8}" type="parTrans" cxnId="{D9F72E81-4E24-4040-AB55-368A527D30EC}">
      <dgm:prSet/>
      <dgm:spPr/>
      <dgm:t>
        <a:bodyPr/>
        <a:lstStyle/>
        <a:p>
          <a:endParaRPr lang="ru-RU"/>
        </a:p>
      </dgm:t>
    </dgm:pt>
    <dgm:pt modelId="{1686AC80-CE08-4DF3-9F55-39A2CFA070F5}" type="sibTrans" cxnId="{D9F72E81-4E24-4040-AB55-368A527D30EC}">
      <dgm:prSet/>
      <dgm:spPr/>
      <dgm:t>
        <a:bodyPr/>
        <a:lstStyle/>
        <a:p>
          <a:endParaRPr lang="ru-RU"/>
        </a:p>
      </dgm:t>
    </dgm:pt>
    <dgm:pt modelId="{2C00F934-E0AF-4642-9FB6-DBDF73B98C83}" type="pres">
      <dgm:prSet presAssocID="{7ACB2F96-1046-4949-9927-41245A5C7EB9}" presName="Name0" presStyleCnt="0">
        <dgm:presLayoutVars>
          <dgm:dir/>
          <dgm:animLvl val="lvl"/>
          <dgm:resizeHandles val="exact"/>
        </dgm:presLayoutVars>
      </dgm:prSet>
      <dgm:spPr/>
    </dgm:pt>
    <dgm:pt modelId="{E8206BCA-8692-4B49-AABB-77ACAAB3CF8A}" type="pres">
      <dgm:prSet presAssocID="{24F3C7C6-30F7-4FCF-A374-A8481F05AE76}" presName="parTxOnly" presStyleLbl="node1" presStyleIdx="0" presStyleCnt="5" custLinFactX="-17069" custLinFactNeighborX="-100000" custLinFactNeighborY="-5976">
        <dgm:presLayoutVars>
          <dgm:chMax val="0"/>
          <dgm:chPref val="0"/>
          <dgm:bulletEnabled val="1"/>
        </dgm:presLayoutVars>
      </dgm:prSet>
      <dgm:spPr/>
    </dgm:pt>
    <dgm:pt modelId="{C786D939-F52D-4B9E-81A1-BCEC02E4C7B0}" type="pres">
      <dgm:prSet presAssocID="{C6255324-2F12-4C44-AFDE-72F09A34F71F}" presName="parTxOnlySpace" presStyleCnt="0"/>
      <dgm:spPr/>
    </dgm:pt>
    <dgm:pt modelId="{6D648BB1-1B18-4DF9-B7A6-1B65019F54C3}" type="pres">
      <dgm:prSet presAssocID="{700C1C57-4B4D-4BED-98F0-343D12D5474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11CCC10-B0F4-4201-9683-B7FABEF403BE}" type="pres">
      <dgm:prSet presAssocID="{B5330907-A2DB-4882-9C4A-129EC85E1772}" presName="parTxOnlySpace" presStyleCnt="0"/>
      <dgm:spPr/>
    </dgm:pt>
    <dgm:pt modelId="{8B9B70E0-6290-47E1-8960-9371C867C347}" type="pres">
      <dgm:prSet presAssocID="{2A91D49B-76A8-4DC1-ACEA-504EC0CB2557}" presName="parTxOnly" presStyleLbl="node1" presStyleIdx="2" presStyleCnt="5" custLinFactNeighborX="14760" custLinFactNeighborY="-9420">
        <dgm:presLayoutVars>
          <dgm:chMax val="0"/>
          <dgm:chPref val="0"/>
          <dgm:bulletEnabled val="1"/>
        </dgm:presLayoutVars>
      </dgm:prSet>
      <dgm:spPr/>
    </dgm:pt>
    <dgm:pt modelId="{B7155FCE-AA4D-49CA-87B0-B47BB7506342}" type="pres">
      <dgm:prSet presAssocID="{8C9DE3F2-87CA-43E4-9421-1B90806334F4}" presName="parTxOnlySpace" presStyleCnt="0"/>
      <dgm:spPr/>
    </dgm:pt>
    <dgm:pt modelId="{D07D79F3-77C1-4CBB-A109-E4EBE0CC9578}" type="pres">
      <dgm:prSet presAssocID="{778DFE3C-8917-49DD-A3AB-82C1060EC27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DCAE17D-E660-4B5E-B3A7-83D879E1715C}" type="pres">
      <dgm:prSet presAssocID="{BFBE20EE-3345-4F78-A054-6267E15252E2}" presName="parTxOnlySpace" presStyleCnt="0"/>
      <dgm:spPr/>
    </dgm:pt>
    <dgm:pt modelId="{6AF07327-9BF1-4BE0-BD6C-A3CE93CE1AD6}" type="pres">
      <dgm:prSet presAssocID="{C63B4D39-B551-47E8-8EE5-B60901C81CC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9593901-ABFB-4996-92EC-878B4D02BD14}" type="presOf" srcId="{700C1C57-4B4D-4BED-98F0-343D12D54743}" destId="{6D648BB1-1B18-4DF9-B7A6-1B65019F54C3}" srcOrd="0" destOrd="0" presId="urn:microsoft.com/office/officeart/2005/8/layout/chevron1"/>
    <dgm:cxn modelId="{A0FBCF06-DF0A-42DD-8E7D-300102C7BC7D}" srcId="{7ACB2F96-1046-4949-9927-41245A5C7EB9}" destId="{2A91D49B-76A8-4DC1-ACEA-504EC0CB2557}" srcOrd="2" destOrd="0" parTransId="{3593A69F-7AD3-4BEB-A0BC-AE96D1D5DDDB}" sibTransId="{8C9DE3F2-87CA-43E4-9421-1B90806334F4}"/>
    <dgm:cxn modelId="{80DCA434-1266-4718-BCC5-D0A9382F1656}" srcId="{7ACB2F96-1046-4949-9927-41245A5C7EB9}" destId="{700C1C57-4B4D-4BED-98F0-343D12D54743}" srcOrd="1" destOrd="0" parTransId="{0443454B-6B11-40FC-AC46-FFCAC660C94A}" sibTransId="{B5330907-A2DB-4882-9C4A-129EC85E1772}"/>
    <dgm:cxn modelId="{D8A71039-259E-4373-8286-7020A5FF76A4}" type="presOf" srcId="{24F3C7C6-30F7-4FCF-A374-A8481F05AE76}" destId="{E8206BCA-8692-4B49-AABB-77ACAAB3CF8A}" srcOrd="0" destOrd="0" presId="urn:microsoft.com/office/officeart/2005/8/layout/chevron1"/>
    <dgm:cxn modelId="{F3D7BD58-255D-4F8B-9638-15FE76B6BA0D}" type="presOf" srcId="{2A91D49B-76A8-4DC1-ACEA-504EC0CB2557}" destId="{8B9B70E0-6290-47E1-8960-9371C867C347}" srcOrd="0" destOrd="0" presId="urn:microsoft.com/office/officeart/2005/8/layout/chevron1"/>
    <dgm:cxn modelId="{D9F72E81-4E24-4040-AB55-368A527D30EC}" srcId="{7ACB2F96-1046-4949-9927-41245A5C7EB9}" destId="{C63B4D39-B551-47E8-8EE5-B60901C81CCA}" srcOrd="4" destOrd="0" parTransId="{EFEB6E98-C6A3-49EC-AB16-3FA12C1CBCA8}" sibTransId="{1686AC80-CE08-4DF3-9F55-39A2CFA070F5}"/>
    <dgm:cxn modelId="{3346E085-E99E-414D-AB93-BF6EA420A0D0}" srcId="{7ACB2F96-1046-4949-9927-41245A5C7EB9}" destId="{778DFE3C-8917-49DD-A3AB-82C1060EC275}" srcOrd="3" destOrd="0" parTransId="{93C94449-6DFA-4015-BC91-A9CC241A7287}" sibTransId="{BFBE20EE-3345-4F78-A054-6267E15252E2}"/>
    <dgm:cxn modelId="{93C46486-2CFD-44E5-96DE-CF9A62A729C1}" srcId="{7ACB2F96-1046-4949-9927-41245A5C7EB9}" destId="{24F3C7C6-30F7-4FCF-A374-A8481F05AE76}" srcOrd="0" destOrd="0" parTransId="{63774761-EE90-4DED-A4B6-A09B6E29499B}" sibTransId="{C6255324-2F12-4C44-AFDE-72F09A34F71F}"/>
    <dgm:cxn modelId="{C6351AC1-7276-4589-BA39-1CA6335AC821}" type="presOf" srcId="{778DFE3C-8917-49DD-A3AB-82C1060EC275}" destId="{D07D79F3-77C1-4CBB-A109-E4EBE0CC9578}" srcOrd="0" destOrd="0" presId="urn:microsoft.com/office/officeart/2005/8/layout/chevron1"/>
    <dgm:cxn modelId="{425153C7-8D39-4116-B636-D11C5E198DCD}" type="presOf" srcId="{C63B4D39-B551-47E8-8EE5-B60901C81CCA}" destId="{6AF07327-9BF1-4BE0-BD6C-A3CE93CE1AD6}" srcOrd="0" destOrd="0" presId="urn:microsoft.com/office/officeart/2005/8/layout/chevron1"/>
    <dgm:cxn modelId="{B5CFC4E9-DF5E-439C-98F5-9965FBC6139C}" type="presOf" srcId="{7ACB2F96-1046-4949-9927-41245A5C7EB9}" destId="{2C00F934-E0AF-4642-9FB6-DBDF73B98C83}" srcOrd="0" destOrd="0" presId="urn:microsoft.com/office/officeart/2005/8/layout/chevron1"/>
    <dgm:cxn modelId="{9245AFDC-B886-4BC1-BB56-3567D36CCBA8}" type="presParOf" srcId="{2C00F934-E0AF-4642-9FB6-DBDF73B98C83}" destId="{E8206BCA-8692-4B49-AABB-77ACAAB3CF8A}" srcOrd="0" destOrd="0" presId="urn:microsoft.com/office/officeart/2005/8/layout/chevron1"/>
    <dgm:cxn modelId="{926FF7F1-5B1A-4FB4-A9E2-7601D1515CB6}" type="presParOf" srcId="{2C00F934-E0AF-4642-9FB6-DBDF73B98C83}" destId="{C786D939-F52D-4B9E-81A1-BCEC02E4C7B0}" srcOrd="1" destOrd="0" presId="urn:microsoft.com/office/officeart/2005/8/layout/chevron1"/>
    <dgm:cxn modelId="{306D2F88-9A76-4337-8DA3-2D6BDD177BC9}" type="presParOf" srcId="{2C00F934-E0AF-4642-9FB6-DBDF73B98C83}" destId="{6D648BB1-1B18-4DF9-B7A6-1B65019F54C3}" srcOrd="2" destOrd="0" presId="urn:microsoft.com/office/officeart/2005/8/layout/chevron1"/>
    <dgm:cxn modelId="{5C397DA2-5273-479D-B834-57920C6216B1}" type="presParOf" srcId="{2C00F934-E0AF-4642-9FB6-DBDF73B98C83}" destId="{311CCC10-B0F4-4201-9683-B7FABEF403BE}" srcOrd="3" destOrd="0" presId="urn:microsoft.com/office/officeart/2005/8/layout/chevron1"/>
    <dgm:cxn modelId="{A4E978BD-CCFD-44DF-AC96-6F71801719B5}" type="presParOf" srcId="{2C00F934-E0AF-4642-9FB6-DBDF73B98C83}" destId="{8B9B70E0-6290-47E1-8960-9371C867C347}" srcOrd="4" destOrd="0" presId="urn:microsoft.com/office/officeart/2005/8/layout/chevron1"/>
    <dgm:cxn modelId="{AA1F2F90-492F-42F0-AB2B-66D455FF1EEE}" type="presParOf" srcId="{2C00F934-E0AF-4642-9FB6-DBDF73B98C83}" destId="{B7155FCE-AA4D-49CA-87B0-B47BB7506342}" srcOrd="5" destOrd="0" presId="urn:microsoft.com/office/officeart/2005/8/layout/chevron1"/>
    <dgm:cxn modelId="{FB7638D8-83F3-4B23-9A53-915DC4B4A402}" type="presParOf" srcId="{2C00F934-E0AF-4642-9FB6-DBDF73B98C83}" destId="{D07D79F3-77C1-4CBB-A109-E4EBE0CC9578}" srcOrd="6" destOrd="0" presId="urn:microsoft.com/office/officeart/2005/8/layout/chevron1"/>
    <dgm:cxn modelId="{D04B2840-AB9F-48F2-BBA8-45B75CD1A088}" type="presParOf" srcId="{2C00F934-E0AF-4642-9FB6-DBDF73B98C83}" destId="{FDCAE17D-E660-4B5E-B3A7-83D879E1715C}" srcOrd="7" destOrd="0" presId="urn:microsoft.com/office/officeart/2005/8/layout/chevron1"/>
    <dgm:cxn modelId="{C73ADAE9-D4D8-4F9C-A5A5-EAE2FE263D60}" type="presParOf" srcId="{2C00F934-E0AF-4642-9FB6-DBDF73B98C83}" destId="{6AF07327-9BF1-4BE0-BD6C-A3CE93CE1AD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06BCA-8692-4B49-AABB-77ACAAB3CF8A}">
      <dsp:nvSpPr>
        <dsp:cNvPr id="0" name=""/>
        <dsp:cNvSpPr/>
      </dsp:nvSpPr>
      <dsp:spPr>
        <a:xfrm>
          <a:off x="0" y="0"/>
          <a:ext cx="1861905" cy="513989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пекарь-кондитер</a:t>
          </a:r>
          <a:endParaRPr lang="ru-RU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6995" y="0"/>
        <a:ext cx="1347916" cy="513989"/>
      </dsp:txXfrm>
    </dsp:sp>
    <dsp:sp modelId="{6D648BB1-1B18-4DF9-B7A6-1B65019F54C3}">
      <dsp:nvSpPr>
        <dsp:cNvPr id="0" name=""/>
        <dsp:cNvSpPr/>
      </dsp:nvSpPr>
      <dsp:spPr>
        <a:xfrm>
          <a:off x="1677807" y="0"/>
          <a:ext cx="1861905" cy="513989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мясник</a:t>
          </a:r>
          <a:endParaRPr lang="ru-RU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4802" y="0"/>
        <a:ext cx="1347916" cy="513989"/>
      </dsp:txXfrm>
    </dsp:sp>
    <dsp:sp modelId="{8B9B70E0-6290-47E1-8960-9371C867C347}">
      <dsp:nvSpPr>
        <dsp:cNvPr id="0" name=""/>
        <dsp:cNvSpPr/>
      </dsp:nvSpPr>
      <dsp:spPr>
        <a:xfrm>
          <a:off x="3381004" y="0"/>
          <a:ext cx="1861905" cy="513989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повар</a:t>
          </a:r>
          <a:endParaRPr lang="ru-RU" sz="11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7999" y="0"/>
        <a:ext cx="1347916" cy="513989"/>
      </dsp:txXfrm>
    </dsp:sp>
    <dsp:sp modelId="{D07D79F3-77C1-4CBB-A109-E4EBE0CC9578}">
      <dsp:nvSpPr>
        <dsp:cNvPr id="0" name=""/>
        <dsp:cNvSpPr/>
      </dsp:nvSpPr>
      <dsp:spPr>
        <a:xfrm>
          <a:off x="5029237" y="0"/>
          <a:ext cx="1861905" cy="513989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 розничной торговли</a:t>
          </a:r>
        </a:p>
      </dsp:txBody>
      <dsp:txXfrm>
        <a:off x="5286232" y="0"/>
        <a:ext cx="1347916" cy="513989"/>
      </dsp:txXfrm>
    </dsp:sp>
    <dsp:sp modelId="{6AF07327-9BF1-4BE0-BD6C-A3CE93CE1AD6}">
      <dsp:nvSpPr>
        <dsp:cNvPr id="0" name=""/>
        <dsp:cNvSpPr/>
      </dsp:nvSpPr>
      <dsp:spPr>
        <a:xfrm>
          <a:off x="6704953" y="0"/>
          <a:ext cx="1861905" cy="513989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ru-RU" sz="11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altLang="ru-RU" sz="11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мехатроник</a:t>
          </a:r>
          <a:endParaRPr kumimoji="0" lang="ru-RU" sz="1100" b="1" i="0" u="none" strike="noStrike" kern="1200" cap="none" normalizeH="0" baseline="0" dirty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Arial Unicode MS" panose="020B0604020202020204" pitchFamily="34" charset="-128"/>
            <a:cs typeface="Arial" panose="020B0604020202020204" pitchFamily="34" charset="0"/>
          </a:endParaRPr>
        </a:p>
      </dsp:txBody>
      <dsp:txXfrm>
        <a:off x="6961948" y="0"/>
        <a:ext cx="1347916" cy="513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098" y="5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/>
            </a:lvl1pPr>
          </a:lstStyle>
          <a:p>
            <a:pPr>
              <a:defRPr/>
            </a:pPr>
            <a:fld id="{BCB4C252-8A55-45FC-AE2A-8CC10F8C3E20}" type="datetimeFigureOut">
              <a:rPr lang="de-DE"/>
              <a:pPr>
                <a:defRPr/>
              </a:pPr>
              <a:t>07.02.2018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098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/>
            </a:lvl1pPr>
          </a:lstStyle>
          <a:p>
            <a:pPr>
              <a:defRPr/>
            </a:pPr>
            <a:fld id="{6E227C96-C27F-4A0D-8937-A7B621AC47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503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98" y="5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84E6C-4291-44C4-915B-7D9D70960242}" type="datetimeFigureOut">
              <a:rPr lang="de-DE"/>
              <a:pPr>
                <a:defRPr/>
              </a:pPr>
              <a:t>07.02.2018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1" rIns="91443" bIns="4572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606" y="4715712"/>
            <a:ext cx="5438464" cy="4466511"/>
          </a:xfrm>
          <a:prstGeom prst="rect">
            <a:avLst/>
          </a:prstGeom>
        </p:spPr>
        <p:txBody>
          <a:bodyPr vert="horz" lIns="91443" tIns="45721" rIns="91443" bIns="45721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98" y="9428246"/>
            <a:ext cx="2944958" cy="496809"/>
          </a:xfrm>
          <a:prstGeom prst="rect">
            <a:avLst/>
          </a:prstGeom>
        </p:spPr>
        <p:txBody>
          <a:bodyPr vert="horz" lIns="91443" tIns="45721" rIns="91443" bIns="45721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23941F-3DBD-4D34-B31B-72449F02A9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7421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4CB0B-DCDD-4FB1-98F1-A5431235871F}" type="slidenum">
              <a:rPr lang="de-DE" altLang="ru-RU"/>
              <a:pPr/>
              <a:t>3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70756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4CB0B-DCDD-4FB1-98F1-A5431235871F}" type="slidenum">
              <a:rPr lang="de-DE" altLang="ru-RU"/>
              <a:pPr/>
              <a:t>4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2210160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Российско-германская </a:t>
            </a:r>
            <a:r>
              <a:rPr lang="ru-RU" dirty="0" err="1"/>
              <a:t>втп</a:t>
            </a:r>
            <a:r>
              <a:rPr lang="ru-RU" dirty="0"/>
              <a:t> обеспечивает организационную, методическую, экспертно- аналитическую поддержку при проведении независимой оценки </a:t>
            </a:r>
          </a:p>
          <a:p>
            <a:r>
              <a:rPr lang="ru-RU" dirty="0"/>
              <a:t>Осуществляет информирование и консультирование участников системы независимой оценки </a:t>
            </a:r>
            <a:r>
              <a:rPr lang="ru-RU" dirty="0" err="1"/>
              <a:t>ква</a:t>
            </a:r>
            <a:endParaRPr lang="ru-R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3941F-3DBD-4D34-B31B-72449F02A96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7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4CB0B-DCDD-4FB1-98F1-A5431235871F}" type="slidenum">
              <a:rPr lang="de-DE" altLang="ru-RU"/>
              <a:pPr/>
              <a:t>9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90835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802432" cy="24849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F438E5-A45A-4473-8B95-3A1924895C8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8FE6B-99D2-4408-AF8E-A41DE3E272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9"/>
            <a:ext cx="8218488" cy="4896544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675438"/>
            <a:ext cx="914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72EE38-9263-490C-9481-B6B3D64EF1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31914C-16CE-4468-B8E9-0DFE94C7AD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C5B0A9-4058-404D-9F08-A810C3FD27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91D7B1-C855-4490-B753-B02ADF5F0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620D98-861D-43A1-A00C-8190F212F8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195DF1-E775-403E-A99A-5ED12F657C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452F2E-A15A-49BE-91FD-18EA4782CB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18488" cy="4752975"/>
          </a:xfrm>
          <a:prstGeom prst="rect">
            <a:avLst/>
          </a:prstGeom>
          <a:gradFill flip="none" rotWithShape="1">
            <a:gsLst>
              <a:gs pos="84000">
                <a:schemeClr val="accent1">
                  <a:tint val="66000"/>
                  <a:satMod val="160000"/>
                  <a:alpha val="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pic>
        <p:nvPicPr>
          <p:cNvPr id="8197" name="Picture 2" descr="U:\Druckvorlagen\AHK Logo 2008 04\AHK-Russland-rg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260350"/>
            <a:ext cx="2806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C:\Users\BOEHLM~1\AppData\Local\Temp\notes7607BD\AHK-Line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U:\Druckvorlagen\DEInternational\DE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151" y="188913"/>
            <a:ext cx="9763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6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diagramData" Target="../diagrams/data1.xml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280x960_AHK_TOD-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4" t="32135" r="3004" b="1"/>
          <a:stretch/>
        </p:blipFill>
        <p:spPr bwMode="auto">
          <a:xfrm>
            <a:off x="5566710" y="2204864"/>
            <a:ext cx="3577290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528" y="1124744"/>
            <a:ext cx="839978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ru-RU" b="1" dirty="0"/>
              <a:t>Немецкие стандарты в Российской системе профессионального образования.</a:t>
            </a:r>
            <a:endParaRPr lang="de-DE" b="1" dirty="0"/>
          </a:p>
          <a:p>
            <a:pPr eaLnBrk="1" hangingPunct="1">
              <a:buNone/>
              <a:defRPr/>
            </a:pPr>
            <a:r>
              <a:rPr lang="ru-RU" b="1" dirty="0"/>
              <a:t>Независимая оценка- экзамены по немецкой модели в рамках проекта </a:t>
            </a:r>
            <a:r>
              <a:rPr lang="ru-RU" b="1" dirty="0" err="1"/>
              <a:t>VETnet</a:t>
            </a:r>
            <a:r>
              <a:rPr lang="ru-RU" b="1" dirty="0"/>
              <a:t>.</a:t>
            </a:r>
            <a:endParaRPr lang="en-US" sz="16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None/>
              <a:defRPr/>
            </a:pPr>
            <a:endParaRPr lang="de-DE" sz="16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None/>
              <a:defRPr/>
            </a:pPr>
            <a:endParaRPr lang="de-DE" sz="16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None/>
              <a:defRPr/>
            </a:pPr>
            <a:r>
              <a:rPr lang="ru-RU" sz="1600" dirty="0">
                <a:latin typeface="Arial" charset="0"/>
              </a:rPr>
              <a:t>Юлия </a:t>
            </a:r>
            <a:r>
              <a:rPr lang="ru-RU" sz="1600" dirty="0" err="1">
                <a:latin typeface="Arial" charset="0"/>
              </a:rPr>
              <a:t>Бескорсая</a:t>
            </a:r>
            <a:endParaRPr lang="en-US" sz="1600" dirty="0">
              <a:latin typeface="Arial" charset="0"/>
            </a:endParaRPr>
          </a:p>
          <a:p>
            <a:pPr eaLnBrk="1" hangingPunct="1"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Российско-германская внешнеторговая палата</a:t>
            </a:r>
          </a:p>
          <a:p>
            <a:pPr eaLnBrk="1" hangingPunct="1">
              <a:buFont typeface="Arial" charset="0"/>
              <a:buNone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hr-HR" sz="1600" dirty="0">
                <a:latin typeface="Arial" panose="020B0604020202020204" pitchFamily="34" charset="0"/>
                <a:cs typeface="Arial" panose="020B0604020202020204" pitchFamily="34" charset="0"/>
              </a:rPr>
              <a:t>.201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725"/>
              </a:spcAft>
              <a:buFontTx/>
              <a:buNone/>
            </a:pPr>
            <a:endParaRPr lang="de-DE" altLang="ru-RU" sz="2400" dirty="0">
              <a:solidFill>
                <a:srgbClr val="004C8A"/>
              </a:solidFill>
              <a:latin typeface="Arial" panose="020B0604020202020204" pitchFamily="34" charset="0"/>
              <a:ea typeface="Arial Unicode MS" pitchFamily="1" charset="-128"/>
              <a:cs typeface="ArialMT" pitchFamily="32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557185" y="6103113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3019" y="3450198"/>
            <a:ext cx="2808973" cy="15830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640" y="2220953"/>
            <a:ext cx="29765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ru-RU" b="1" u="sng">
              <a:solidFill>
                <a:srgbClr val="1F497D"/>
              </a:solidFill>
              <a:latin typeface="Calibri" panose="020F0502020204030204"/>
              <a:ea typeface="+mn-ea"/>
              <a:cs typeface="+mn-cs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altLang="ru-RU" b="1" u="sng">
              <a:solidFill>
                <a:srgbClr val="1F497D"/>
              </a:solidFill>
              <a:latin typeface="Calibri" panose="020F0502020204030204"/>
              <a:ea typeface="+mn-ea"/>
              <a:cs typeface="+mn-cs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48" y="2816878"/>
            <a:ext cx="1677047" cy="136815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24524802"/>
              </p:ext>
            </p:extLst>
          </p:nvPr>
        </p:nvGraphicFramePr>
        <p:xfrm>
          <a:off x="251520" y="1731230"/>
          <a:ext cx="8568951" cy="51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9682" y="4277118"/>
            <a:ext cx="1269681" cy="14685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36" y="2900736"/>
            <a:ext cx="1342857" cy="11751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9E35662-EC2E-4557-85B4-32C44BD4DE8C}"/>
              </a:ext>
            </a:extLst>
          </p:cNvPr>
          <p:cNvSpPr/>
          <p:nvPr/>
        </p:nvSpPr>
        <p:spPr>
          <a:xfrm>
            <a:off x="2843808" y="1071619"/>
            <a:ext cx="3626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Выпускные экзамены 2017</a:t>
            </a:r>
          </a:p>
        </p:txBody>
      </p:sp>
      <p:pic>
        <p:nvPicPr>
          <p:cNvPr id="17" name="Bild 3">
            <a:extLst>
              <a:ext uri="{FF2B5EF4-FFF2-40B4-BE49-F238E27FC236}">
                <a16:creationId xmlns:a16="http://schemas.microsoft.com/office/drawing/2014/main" id="{7AF51F60-AC52-421F-9BF3-63B4CC1377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>
            <a:fillRect/>
          </a:stretch>
        </p:blipFill>
        <p:spPr bwMode="auto">
          <a:xfrm>
            <a:off x="3395143" y="4376537"/>
            <a:ext cx="2102708" cy="12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">
            <a:extLst>
              <a:ext uri="{FF2B5EF4-FFF2-40B4-BE49-F238E27FC236}">
                <a16:creationId xmlns:a16="http://schemas.microsoft.com/office/drawing/2014/main" id="{EC9E3AB4-968F-4891-8520-9C6F5DB37F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97" y="2837246"/>
            <a:ext cx="1481653" cy="135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853C95-A4D5-40E6-BD22-DDA9B2AFAA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65" y="2816878"/>
            <a:ext cx="2010859" cy="13577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E9C81B-8B2A-4120-8CC7-77B848984DF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8" y="4376537"/>
            <a:ext cx="1446125" cy="12859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8ACD2A-AE34-4A10-BFA8-AC47AD3FF3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16" y="4376537"/>
            <a:ext cx="1440160" cy="128918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65B3460E-13CC-4FAF-B685-7E539C3B22C2}"/>
              </a:ext>
            </a:extLst>
          </p:cNvPr>
          <p:cNvSpPr/>
          <p:nvPr/>
        </p:nvSpPr>
        <p:spPr>
          <a:xfrm>
            <a:off x="107504" y="2494640"/>
            <a:ext cx="8876282" cy="33826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20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755576" y="1176660"/>
            <a:ext cx="8229600" cy="5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/>
              <a:t>Российско-германская внешнеторговая палата</a:t>
            </a:r>
          </a:p>
          <a:p>
            <a:pPr algn="ctr"/>
            <a:r>
              <a:rPr lang="ru-RU" sz="2000" b="1" dirty="0"/>
              <a:t>Проект «</a:t>
            </a:r>
            <a:r>
              <a:rPr lang="de-DE" sz="2000" b="1" dirty="0"/>
              <a:t>VETnet</a:t>
            </a:r>
            <a:r>
              <a:rPr lang="ru-RU" sz="2000" b="1" dirty="0"/>
              <a:t>»</a:t>
            </a:r>
            <a:endParaRPr lang="ru-RU" sz="2000" dirty="0"/>
          </a:p>
        </p:txBody>
      </p:sp>
      <p:sp>
        <p:nvSpPr>
          <p:cNvPr id="6" name="Foliennummernplatzhalter 2"/>
          <p:cNvSpPr txBox="1">
            <a:spLocks/>
          </p:cNvSpPr>
          <p:nvPr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91356" y="3789040"/>
            <a:ext cx="36213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</a:rPr>
              <a:t>Российско-германская внешнеторговая палата</a:t>
            </a:r>
            <a:br>
              <a:rPr lang="de-DE" sz="1100" b="1" dirty="0">
                <a:latin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</a:rPr>
              <a:t>Юлия </a:t>
            </a:r>
            <a:r>
              <a:rPr lang="ru-RU" sz="1100" b="1" dirty="0" err="1">
                <a:latin typeface="arial" panose="020B0604020202020204" pitchFamily="34" charset="0"/>
              </a:rPr>
              <a:t>Бескорсая</a:t>
            </a:r>
            <a:endParaRPr lang="de-DE" sz="1100" b="1" dirty="0">
              <a:latin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</a:rPr>
              <a:t>1-й Казачий переулок 7</a:t>
            </a:r>
            <a:br>
              <a:rPr lang="de-DE" sz="1100" dirty="0"/>
            </a:br>
            <a:r>
              <a:rPr lang="ru-RU" sz="1100" dirty="0">
                <a:latin typeface="arial" panose="020B0604020202020204" pitchFamily="34" charset="0"/>
              </a:rPr>
              <a:t>119017 Москва</a:t>
            </a:r>
            <a:br>
              <a:rPr lang="de-DE" sz="1100" dirty="0"/>
            </a:br>
            <a:r>
              <a:rPr lang="de-DE" sz="1100" dirty="0">
                <a:latin typeface="arial" panose="020B0604020202020204" pitchFamily="34" charset="0"/>
              </a:rPr>
              <a:t>+7 495 234 49 50 – 2322</a:t>
            </a:r>
            <a:br>
              <a:rPr lang="de-DE" sz="1100" dirty="0"/>
            </a:br>
            <a:r>
              <a:rPr lang="de-DE" sz="1100" u="sng" dirty="0">
                <a:latin typeface="arial" panose="020B0604020202020204" pitchFamily="34" charset="0"/>
              </a:rPr>
              <a:t>beskorsaya@deinternational.ru</a:t>
            </a:r>
            <a:endParaRPr lang="ru-RU" sz="1100" dirty="0"/>
          </a:p>
        </p:txBody>
      </p:sp>
      <p:sp>
        <p:nvSpPr>
          <p:cNvPr id="9" name="Rechteck 8"/>
          <p:cNvSpPr/>
          <p:nvPr/>
        </p:nvSpPr>
        <p:spPr>
          <a:xfrm>
            <a:off x="4947688" y="3780491"/>
            <a:ext cx="36213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arial" panose="020B0604020202020204" pitchFamily="34" charset="0"/>
              </a:rPr>
              <a:t>AHK Russland – </a:t>
            </a:r>
            <a:r>
              <a:rPr lang="ru-RU" sz="1100" b="1" dirty="0">
                <a:latin typeface="arial" panose="020B0604020202020204" pitchFamily="34" charset="0"/>
              </a:rPr>
              <a:t>Представительство в г. Берлине</a:t>
            </a:r>
            <a:r>
              <a:rPr lang="de-DE" sz="1100" b="1" dirty="0">
                <a:latin typeface="arial" panose="020B0604020202020204" pitchFamily="34" charset="0"/>
              </a:rPr>
              <a:t> </a:t>
            </a:r>
          </a:p>
          <a:p>
            <a:r>
              <a:rPr lang="ru-RU" sz="1100" b="1" dirty="0">
                <a:latin typeface="arial" panose="020B0604020202020204" pitchFamily="34" charset="0"/>
              </a:rPr>
              <a:t>Катарина </a:t>
            </a:r>
            <a:r>
              <a:rPr lang="ru-RU" sz="1100" b="1" dirty="0" err="1">
                <a:latin typeface="arial" panose="020B0604020202020204" pitchFamily="34" charset="0"/>
              </a:rPr>
              <a:t>Шёне</a:t>
            </a:r>
            <a:endParaRPr lang="de-DE" sz="1100" b="1" dirty="0">
              <a:latin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</a:rPr>
              <a:t>Charlottenstr. 16</a:t>
            </a:r>
          </a:p>
          <a:p>
            <a:r>
              <a:rPr lang="de-DE" sz="1100" dirty="0">
                <a:latin typeface="arial" panose="020B0604020202020204" pitchFamily="34" charset="0"/>
              </a:rPr>
              <a:t>10117 Berlin</a:t>
            </a:r>
            <a:endParaRPr lang="de-DE" sz="1100" dirty="0"/>
          </a:p>
          <a:p>
            <a:r>
              <a:rPr lang="de-DE" sz="1100" dirty="0">
                <a:latin typeface="arial" panose="020B0604020202020204" pitchFamily="34" charset="0"/>
              </a:rPr>
              <a:t>+49 30 / 2357 90 20</a:t>
            </a:r>
          </a:p>
          <a:p>
            <a:r>
              <a:rPr lang="de-DE" sz="1100" u="sng" dirty="0">
                <a:latin typeface="arial" panose="020B0604020202020204" pitchFamily="34" charset="0"/>
              </a:rPr>
              <a:t>schoene@russland-ahk.ru</a:t>
            </a:r>
            <a:endParaRPr lang="ru-RU" sz="1100" dirty="0"/>
          </a:p>
        </p:txBody>
      </p:sp>
      <p:pic>
        <p:nvPicPr>
          <p:cNvPr id="10242" name="Picture 2" descr="Bild: Inge Johanna Bergner - 200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/>
        </p:blipFill>
        <p:spPr bwMode="auto">
          <a:xfrm>
            <a:off x="5139164" y="2001049"/>
            <a:ext cx="2448272" cy="17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7528" r="-476" b="4595"/>
          <a:stretch/>
        </p:blipFill>
        <p:spPr>
          <a:xfrm>
            <a:off x="1096131" y="2026063"/>
            <a:ext cx="2790142" cy="1696781"/>
          </a:xfrm>
          <a:prstGeom prst="rect">
            <a:avLst/>
          </a:prstGeom>
        </p:spPr>
      </p:pic>
      <p:cxnSp>
        <p:nvCxnSpPr>
          <p:cNvPr id="18" name="Прямая соединительная линия 8"/>
          <p:cNvCxnSpPr/>
          <p:nvPr/>
        </p:nvCxnSpPr>
        <p:spPr>
          <a:xfrm flipV="1">
            <a:off x="4512686" y="1916832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9" y="5038412"/>
            <a:ext cx="163776" cy="1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Ähnliches F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68" y="4826223"/>
            <a:ext cx="192769" cy="19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121" y="4746793"/>
            <a:ext cx="1920719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ru-RU" sz="1100" u="sng" dirty="0"/>
              <a:t>http://berufsbildung.ahk.de/ </a:t>
            </a:r>
            <a:endParaRPr lang="de-DE" altLang="ru-RU" sz="1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9121" y="4926504"/>
            <a:ext cx="4572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ru-RU" sz="1100" u="sng" dirty="0"/>
              <a:t>https://www.facebook.com/berufsbildung.ahk/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3465" y="4729899"/>
            <a:ext cx="1401346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ru-RU" sz="1100" u="sng" dirty="0"/>
              <a:t>http://vk.com/vetnet</a:t>
            </a:r>
          </a:p>
        </p:txBody>
      </p:sp>
      <p:pic>
        <p:nvPicPr>
          <p:cNvPr id="19" name="Рисунок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17" y="5035607"/>
            <a:ext cx="211420" cy="2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947688" y="4919300"/>
            <a:ext cx="283122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ru-RU" sz="1100" u="sng" dirty="0"/>
              <a:t>https://www.instagram.com/dual_russland/</a:t>
            </a:r>
          </a:p>
        </p:txBody>
      </p:sp>
      <p:pic>
        <p:nvPicPr>
          <p:cNvPr id="21" name="Рисунок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8" y="4789486"/>
            <a:ext cx="232067" cy="23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40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1">
            <a:extLst>
              <a:ext uri="{FF2B5EF4-FFF2-40B4-BE49-F238E27FC236}">
                <a16:creationId xmlns:a16="http://schemas.microsoft.com/office/drawing/2014/main" id="{668A904A-F866-454D-A440-C473BC9F6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35" y="1438744"/>
            <a:ext cx="568801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Стратегическая концепция </a:t>
            </a:r>
            <a:r>
              <a:rPr lang="ru-RU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«Экспорт профобразования»</a:t>
            </a:r>
            <a:r>
              <a:rPr lang="en-US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.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Р</a:t>
            </a:r>
            <a:r>
              <a:rPr lang="ru-RU" altLang="de-DE" sz="1200" dirty="0">
                <a:solidFill>
                  <a:srgbClr val="002060"/>
                </a:solidFill>
              </a:rPr>
              <a:t>азработана Союзом торгово-промышленных и внешнеторговых палат Германии (DIHK) </a:t>
            </a:r>
            <a:endParaRPr lang="de-DE" altLang="de-DE" sz="1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  </a:t>
            </a:r>
            <a:r>
              <a:rPr lang="ru-RU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Цель: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внедрение элементов и структур дуального профобразования </a:t>
            </a:r>
            <a:endParaRPr lang="de-DE" altLang="ja-JP" sz="1200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 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Реализация проекта в </a:t>
            </a:r>
            <a:r>
              <a:rPr lang="ru-RU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11 странах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  </a:t>
            </a:r>
            <a:r>
              <a:rPr lang="ru-RU" altLang="ja-JP" sz="1200" b="1" dirty="0">
                <a:solidFill>
                  <a:srgbClr val="002060"/>
                </a:solidFill>
                <a:ea typeface="MS PGothic" panose="020B0600070205080204" pitchFamily="34" charset="-128"/>
              </a:rPr>
              <a:t>Старт проекта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в России: октябрь 2013</a:t>
            </a:r>
            <a:r>
              <a:rPr lang="de-DE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 </a:t>
            </a:r>
            <a:r>
              <a:rPr lang="ru-RU" altLang="ja-JP" sz="1200" dirty="0">
                <a:solidFill>
                  <a:srgbClr val="002060"/>
                </a:solidFill>
                <a:ea typeface="MS PGothic" panose="020B0600070205080204" pitchFamily="34" charset="-128"/>
              </a:rPr>
              <a:t>года</a:t>
            </a:r>
            <a:endParaRPr lang="ru-RU" altLang="de-DE" sz="1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de-DE" sz="1200" dirty="0">
                <a:solidFill>
                  <a:srgbClr val="002060"/>
                </a:solidFill>
              </a:rPr>
              <a:t>  </a:t>
            </a:r>
            <a:r>
              <a:rPr lang="ru-RU" altLang="de-DE" sz="1200" dirty="0">
                <a:solidFill>
                  <a:srgbClr val="002060"/>
                </a:solidFill>
              </a:rPr>
              <a:t>Поддержка в подготовке и проведении дуального профессионального образования в России со стороны </a:t>
            </a:r>
            <a:r>
              <a:rPr lang="ru-RU" altLang="de-DE" sz="1200" b="1" dirty="0">
                <a:solidFill>
                  <a:srgbClr val="002060"/>
                </a:solidFill>
              </a:rPr>
              <a:t>Российско-Германской внешнеторговой палаты (ВТП) </a:t>
            </a:r>
            <a:endParaRPr lang="de-DE" altLang="de-DE" sz="1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de-DE" altLang="de-DE" sz="1200" b="1" dirty="0">
                <a:solidFill>
                  <a:srgbClr val="002060"/>
                </a:solidFill>
              </a:rPr>
              <a:t> </a:t>
            </a:r>
            <a:r>
              <a:rPr lang="ru-RU" altLang="de-DE" sz="1200" dirty="0">
                <a:solidFill>
                  <a:srgbClr val="002060"/>
                </a:solidFill>
              </a:rPr>
              <a:t>В рамках проекта “</a:t>
            </a:r>
            <a:r>
              <a:rPr lang="ru-RU" altLang="de-DE" sz="1200" dirty="0" err="1">
                <a:solidFill>
                  <a:srgbClr val="002060"/>
                </a:solidFill>
              </a:rPr>
              <a:t>VETnet</a:t>
            </a:r>
            <a:r>
              <a:rPr lang="ru-RU" altLang="de-DE" sz="1200" dirty="0">
                <a:solidFill>
                  <a:srgbClr val="002060"/>
                </a:solidFill>
              </a:rPr>
              <a:t>” проводится дуальное обучение по следующим специальностям: </a:t>
            </a:r>
            <a:r>
              <a:rPr lang="ru-RU" altLang="de-DE" sz="1200" dirty="0" err="1">
                <a:solidFill>
                  <a:srgbClr val="002060"/>
                </a:solidFill>
              </a:rPr>
              <a:t>мехатроник</a:t>
            </a:r>
            <a:r>
              <a:rPr lang="ru-RU" altLang="de-DE" sz="1200" dirty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промышленный механик, 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специалист по складской логистике, 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оператор контакт-центра, 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пекарь-кондитер, повар, мясник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специалист розничной торговли, </a:t>
            </a:r>
          </a:p>
          <a:p>
            <a:pPr>
              <a:lnSpc>
                <a:spcPct val="150000"/>
              </a:lnSpc>
            </a:pPr>
            <a:r>
              <a:rPr lang="ru-RU" altLang="de-DE" sz="1200" dirty="0">
                <a:solidFill>
                  <a:srgbClr val="002060"/>
                </a:solidFill>
              </a:rPr>
              <a:t>                             специалист гостиничного бизнеса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de-DE" altLang="de-DE" sz="1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1200" dirty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ja-JP" sz="1400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C2B597-4EB6-4AB9-8FC7-9AF6619C8883}"/>
              </a:ext>
            </a:extLst>
          </p:cNvPr>
          <p:cNvSpPr/>
          <p:nvPr/>
        </p:nvSpPr>
        <p:spPr>
          <a:xfrm>
            <a:off x="467544" y="1107370"/>
            <a:ext cx="2319866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</a:pPr>
            <a:r>
              <a:rPr lang="ru-RU" altLang="ja-JP" sz="2000" b="1" dirty="0">
                <a:ea typeface="MS PGothic" panose="020B0600070205080204" pitchFamily="34" charset="-128"/>
              </a:rPr>
              <a:t>Проект «</a:t>
            </a:r>
            <a:r>
              <a:rPr lang="en-US" altLang="ja-JP" sz="2000" b="1" dirty="0" err="1">
                <a:ea typeface="MS PGothic" panose="020B0600070205080204" pitchFamily="34" charset="-128"/>
              </a:rPr>
              <a:t>VETnet</a:t>
            </a:r>
            <a:r>
              <a:rPr lang="ru-RU" altLang="ja-JP" sz="2000" b="1" dirty="0">
                <a:ea typeface="MS PGothic" panose="020B0600070205080204" pitchFamily="34" charset="-128"/>
              </a:rPr>
              <a:t>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0B0393-B9BF-4B7C-8909-7A9547A11D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9" t="22731" r="6176"/>
          <a:stretch/>
        </p:blipFill>
        <p:spPr>
          <a:xfrm>
            <a:off x="7599758" y="1107370"/>
            <a:ext cx="1291673" cy="15295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8F74B3-0DB9-4CF7-8598-F3AC386E54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61" y="4542070"/>
            <a:ext cx="1818717" cy="13646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C6AAD27-D224-4F5E-B623-EB3902A4F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169" y="4394740"/>
            <a:ext cx="1681448" cy="13425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B6D0FC-4CE8-4B64-8402-8E19B6FF7B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8" y="2724237"/>
            <a:ext cx="1294394" cy="137233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DC8F1D-9B27-492B-A988-3862AF6642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22" y="2518643"/>
            <a:ext cx="1409060" cy="18653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1EFD0F-CA67-4EAF-B38E-D28D111E6B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24" y="1107370"/>
            <a:ext cx="1409059" cy="13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2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84_hintergrund_kar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2786"/>
            <a:ext cx="8928992" cy="34088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7" name="Picture 2" descr="http://berufsbildung.ahk.de/fileadmin/ahk_russland_berufsbildung/2015/startseite/BauTe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0" y="2505796"/>
            <a:ext cx="759564" cy="32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Картинки по запрос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67" y="2315027"/>
            <a:ext cx="600531" cy="5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VRA\Desktop\Eigene_Dateien\Bilder_PP\logo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452" y="2465723"/>
            <a:ext cx="579580" cy="56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53" y="2712975"/>
            <a:ext cx="573879" cy="67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:\Users\VRA\Desktop\Eigene_Dateien\Bilder_PP\arvato_Logo-16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95" y="1871443"/>
            <a:ext cx="811253" cy="33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"/>
          <p:cNvSpPr txBox="1">
            <a:spLocks noChangeArrowheads="1"/>
          </p:cNvSpPr>
          <p:nvPr/>
        </p:nvSpPr>
        <p:spPr bwMode="auto">
          <a:xfrm>
            <a:off x="920697" y="2797788"/>
            <a:ext cx="102587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/>
              <a:t>Мехатроник</a:t>
            </a:r>
          </a:p>
        </p:txBody>
      </p:sp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3791347" y="2850905"/>
            <a:ext cx="1582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900" b="1" dirty="0"/>
              <a:t>Специалист гостиничного бизнеса</a:t>
            </a:r>
          </a:p>
        </p:txBody>
      </p:sp>
      <p:sp>
        <p:nvSpPr>
          <p:cNvPr id="16" name="Textfeld 3"/>
          <p:cNvSpPr txBox="1">
            <a:spLocks noChangeArrowheads="1"/>
          </p:cNvSpPr>
          <p:nvPr/>
        </p:nvSpPr>
        <p:spPr bwMode="auto">
          <a:xfrm>
            <a:off x="5488113" y="3058105"/>
            <a:ext cx="17852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/>
              <a:t>Повар, пекарь-кондитер, мясник, специалист по складской логистике, специалист розничной торговли</a:t>
            </a:r>
          </a:p>
        </p:txBody>
      </p:sp>
      <p:sp>
        <p:nvSpPr>
          <p:cNvPr id="17" name="Textfeld 5"/>
          <p:cNvSpPr txBox="1">
            <a:spLocks noChangeArrowheads="1"/>
          </p:cNvSpPr>
          <p:nvPr/>
        </p:nvSpPr>
        <p:spPr bwMode="auto">
          <a:xfrm>
            <a:off x="3006399" y="3376500"/>
            <a:ext cx="7186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/>
              <a:t>Мясник</a:t>
            </a:r>
          </a:p>
        </p:txBody>
      </p:sp>
      <p:sp>
        <p:nvSpPr>
          <p:cNvPr id="18" name="Textfeld 7"/>
          <p:cNvSpPr txBox="1">
            <a:spLocks noChangeArrowheads="1"/>
          </p:cNvSpPr>
          <p:nvPr/>
        </p:nvSpPr>
        <p:spPr bwMode="auto">
          <a:xfrm>
            <a:off x="6624948" y="2218025"/>
            <a:ext cx="1392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900" b="1" dirty="0"/>
              <a:t>Оператор </a:t>
            </a:r>
            <a:r>
              <a:rPr lang="de-DE" altLang="ru-RU" sz="900" b="1" dirty="0"/>
              <a:t>Call-</a:t>
            </a:r>
            <a:r>
              <a:rPr lang="ru-RU" altLang="ru-RU" sz="900" b="1" dirty="0"/>
              <a:t>центра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83342" y="880089"/>
            <a:ext cx="5004291" cy="37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defRPr/>
            </a:pPr>
            <a:r>
              <a:rPr lang="ru-RU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Наши партнёры </a:t>
            </a:r>
            <a:endParaRPr lang="de-DE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Картинки по запросу Enders fleischer">
            <a:extLst>
              <a:ext uri="{FF2B5EF4-FFF2-40B4-BE49-F238E27FC236}">
                <a16:creationId xmlns:a16="http://schemas.microsoft.com/office/drawing/2014/main" id="{6F4A58FD-0E22-46ED-AFFB-BCC78840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40" y="3375411"/>
            <a:ext cx="571809" cy="5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BB51ED-AA2D-4728-B95B-50FCEF8E2F95}"/>
              </a:ext>
            </a:extLst>
          </p:cNvPr>
          <p:cNvSpPr txBox="1"/>
          <p:nvPr/>
        </p:nvSpPr>
        <p:spPr>
          <a:xfrm>
            <a:off x="3569191" y="3956341"/>
            <a:ext cx="1626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900" b="1" dirty="0"/>
              <a:t>Промышленный механик</a:t>
            </a:r>
          </a:p>
        </p:txBody>
      </p:sp>
      <p:pic>
        <p:nvPicPr>
          <p:cNvPr id="1026" name="Picture 2" descr="Картинки по запросу Claas logo">
            <a:extLst>
              <a:ext uri="{FF2B5EF4-FFF2-40B4-BE49-F238E27FC236}">
                <a16:creationId xmlns:a16="http://schemas.microsoft.com/office/drawing/2014/main" id="{43C9F6F6-3FB4-4152-8B72-6DDD13B4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94" y="3080278"/>
            <a:ext cx="997706" cy="2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FC40C9-4155-40DD-B43D-0AC4C31CB3D2}"/>
              </a:ext>
            </a:extLst>
          </p:cNvPr>
          <p:cNvSpPr txBox="1"/>
          <p:nvPr/>
        </p:nvSpPr>
        <p:spPr>
          <a:xfrm>
            <a:off x="528252" y="3257112"/>
            <a:ext cx="242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/>
              <a:t>Промышленный механик</a:t>
            </a:r>
            <a:r>
              <a:rPr lang="en-US" sz="900" b="1" dirty="0"/>
              <a:t>/ </a:t>
            </a:r>
            <a:r>
              <a:rPr lang="ru-RU" sz="900" b="1" dirty="0"/>
              <a:t>Специалист по металлообработке</a:t>
            </a:r>
          </a:p>
        </p:txBody>
      </p:sp>
      <p:pic>
        <p:nvPicPr>
          <p:cNvPr id="20" name="Рисунок 10">
            <a:extLst>
              <a:ext uri="{FF2B5EF4-FFF2-40B4-BE49-F238E27FC236}">
                <a16:creationId xmlns:a16="http://schemas.microsoft.com/office/drawing/2014/main" id="{BF07491F-2EBC-4FDF-8FD2-21183408B0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98" y="4897900"/>
            <a:ext cx="830705" cy="34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1">
            <a:extLst>
              <a:ext uri="{FF2B5EF4-FFF2-40B4-BE49-F238E27FC236}">
                <a16:creationId xmlns:a16="http://schemas.microsoft.com/office/drawing/2014/main" id="{B69A1428-E463-42D2-8200-34D8C0FA403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18" y="4780285"/>
            <a:ext cx="888888" cy="62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DA85392B-B3EC-4553-A9A8-5D9ED4940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69629" y="4727501"/>
            <a:ext cx="710689" cy="66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15" descr="BMBF_logo">
            <a:extLst>
              <a:ext uri="{FF2B5EF4-FFF2-40B4-BE49-F238E27FC236}">
                <a16:creationId xmlns:a16="http://schemas.microsoft.com/office/drawing/2014/main" id="{807E1AE5-B46F-48E7-BAB5-D8FBE2317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70" y="4796909"/>
            <a:ext cx="751815" cy="5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7" descr="iMOVE: Training - Made in Germany">
            <a:extLst>
              <a:ext uri="{FF2B5EF4-FFF2-40B4-BE49-F238E27FC236}">
                <a16:creationId xmlns:a16="http://schemas.microsoft.com/office/drawing/2014/main" id="{67733863-2354-4349-B2EC-C255F97ED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24" y="4878841"/>
            <a:ext cx="1418525" cy="450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A6BAC13-0D49-4F38-ABDF-15ED1E9B712E}"/>
              </a:ext>
            </a:extLst>
          </p:cNvPr>
          <p:cNvSpPr/>
          <p:nvPr/>
        </p:nvSpPr>
        <p:spPr>
          <a:xfrm>
            <a:off x="107504" y="4607693"/>
            <a:ext cx="8928992" cy="1379681"/>
          </a:xfrm>
          <a:prstGeom prst="roundRect">
            <a:avLst/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019794-92BA-4E96-8D07-567769AE021A}"/>
              </a:ext>
            </a:extLst>
          </p:cNvPr>
          <p:cNvSpPr/>
          <p:nvPr/>
        </p:nvSpPr>
        <p:spPr>
          <a:xfrm>
            <a:off x="3449276" y="5338090"/>
            <a:ext cx="16372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900" b="1" dirty="0">
                <a:ea typeface="MS PGothic" charset="-128"/>
              </a:rPr>
              <a:t>Агентство стратегических </a:t>
            </a:r>
            <a:br>
              <a:rPr lang="ru-RU" altLang="ja-JP" sz="900" b="1" dirty="0">
                <a:ea typeface="MS PGothic" charset="-128"/>
              </a:rPr>
            </a:br>
            <a:r>
              <a:rPr lang="ru-RU" altLang="ja-JP" sz="900" b="1" dirty="0">
                <a:ea typeface="MS PGothic" charset="-128"/>
              </a:rPr>
              <a:t> инициатив</a:t>
            </a:r>
            <a:endParaRPr lang="de-DE" altLang="de-DE" sz="9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6EB85C1-6931-48BA-AF6B-C7E854691E4F}"/>
              </a:ext>
            </a:extLst>
          </p:cNvPr>
          <p:cNvSpPr/>
          <p:nvPr/>
        </p:nvSpPr>
        <p:spPr>
          <a:xfrm>
            <a:off x="6530386" y="5338090"/>
            <a:ext cx="15891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ja-JP" sz="900" b="1" dirty="0">
                <a:ea typeface="MS PGothic" charset="-128"/>
              </a:rPr>
              <a:t>Федеральный</a:t>
            </a:r>
          </a:p>
          <a:p>
            <a:pPr algn="ctr"/>
            <a:r>
              <a:rPr lang="ru-RU" altLang="ja-JP" sz="900" b="1" dirty="0">
                <a:ea typeface="MS PGothic" charset="-128"/>
              </a:rPr>
              <a:t> институт </a:t>
            </a:r>
          </a:p>
          <a:p>
            <a:r>
              <a:rPr lang="ru-RU" altLang="ja-JP" sz="900" b="1" dirty="0">
                <a:ea typeface="MS PGothic" charset="-128"/>
              </a:rPr>
              <a:t>   развития образования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C923F1F-DD49-4AA9-911E-31AF41EA677E}"/>
              </a:ext>
            </a:extLst>
          </p:cNvPr>
          <p:cNvSpPr/>
          <p:nvPr/>
        </p:nvSpPr>
        <p:spPr>
          <a:xfrm>
            <a:off x="236300" y="5338090"/>
            <a:ext cx="1600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sz="900" b="1" dirty="0"/>
              <a:t>Федеральный институт </a:t>
            </a:r>
            <a:br>
              <a:rPr lang="ru-RU" altLang="de-DE" sz="900" b="1" dirty="0"/>
            </a:br>
            <a:r>
              <a:rPr lang="ru-RU" altLang="de-DE" sz="900" b="1" dirty="0"/>
              <a:t>профобразования ФРГ</a:t>
            </a:r>
            <a:endParaRPr lang="de-DE" altLang="de-DE" sz="9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0C937DB-0BA6-4C1A-BF9B-5C458DC6C2F1}"/>
              </a:ext>
            </a:extLst>
          </p:cNvPr>
          <p:cNvSpPr/>
          <p:nvPr/>
        </p:nvSpPr>
        <p:spPr>
          <a:xfrm>
            <a:off x="1758487" y="5331252"/>
            <a:ext cx="17528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sz="900" b="1" dirty="0"/>
              <a:t>Инициатива </a:t>
            </a:r>
            <a:r>
              <a:rPr lang="de-DE" altLang="de-DE" sz="900" b="1" dirty="0"/>
              <a:t>BMBF </a:t>
            </a:r>
            <a:r>
              <a:rPr lang="ru-RU" altLang="de-DE" sz="900" b="1" dirty="0"/>
              <a:t>для </a:t>
            </a:r>
          </a:p>
          <a:p>
            <a:r>
              <a:rPr lang="ru-RU" altLang="de-DE" sz="900" b="1" dirty="0"/>
              <a:t>работы на международном </a:t>
            </a:r>
            <a:endParaRPr lang="de-DE" altLang="de-DE" sz="900" b="1" dirty="0"/>
          </a:p>
          <a:p>
            <a:r>
              <a:rPr lang="ru-RU" altLang="de-DE" sz="900" b="1" dirty="0"/>
              <a:t>уровне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CB53C93-0557-4156-BDF2-1233502284E6}"/>
              </a:ext>
            </a:extLst>
          </p:cNvPr>
          <p:cNvSpPr/>
          <p:nvPr/>
        </p:nvSpPr>
        <p:spPr>
          <a:xfrm>
            <a:off x="7924604" y="5338091"/>
            <a:ext cx="11118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de-DE" sz="900" b="1" dirty="0"/>
              <a:t>Министерство </a:t>
            </a:r>
            <a:endParaRPr lang="de-DE" altLang="de-DE" sz="900" b="1" dirty="0"/>
          </a:p>
          <a:p>
            <a:pPr algn="ctr"/>
            <a:r>
              <a:rPr lang="ru-RU" altLang="de-DE" sz="900" b="1" dirty="0"/>
              <a:t>Образования </a:t>
            </a:r>
          </a:p>
          <a:p>
            <a:pPr algn="ctr"/>
            <a:r>
              <a:rPr lang="ru-RU" altLang="de-DE" sz="900" b="1" dirty="0"/>
              <a:t>и Науки РФ</a:t>
            </a:r>
            <a:endParaRPr lang="ru-RU" sz="9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BB5FCFC2-5A94-4A92-8E02-91D935DB283B}"/>
              </a:ext>
            </a:extLst>
          </p:cNvPr>
          <p:cNvSpPr/>
          <p:nvPr/>
        </p:nvSpPr>
        <p:spPr>
          <a:xfrm>
            <a:off x="4749387" y="5329294"/>
            <a:ext cx="19246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de-DE" sz="900" b="1" dirty="0"/>
              <a:t>Федеральное министерство </a:t>
            </a:r>
            <a:endParaRPr lang="de-DE" altLang="de-DE" sz="900" b="1" dirty="0"/>
          </a:p>
          <a:p>
            <a:pPr algn="ctr"/>
            <a:r>
              <a:rPr lang="ru-RU" altLang="de-DE" sz="900" b="1" dirty="0"/>
              <a:t>образования </a:t>
            </a:r>
            <a:endParaRPr lang="de-DE" altLang="de-DE" sz="900" b="1" dirty="0"/>
          </a:p>
          <a:p>
            <a:pPr algn="ctr"/>
            <a:r>
              <a:rPr lang="ru-RU" altLang="de-DE" sz="900" b="1" dirty="0"/>
              <a:t>и научных исследований ФРГ</a:t>
            </a:r>
            <a:endParaRPr lang="ru-RU" sz="900" b="1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9180A15-44DB-4DD2-985C-8C083BD4696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579" y="4961188"/>
            <a:ext cx="1041266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5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6"/>
          <p:cNvSpPr txBox="1">
            <a:spLocks/>
          </p:cNvSpPr>
          <p:nvPr/>
        </p:nvSpPr>
        <p:spPr>
          <a:xfrm>
            <a:off x="755576" y="1050974"/>
            <a:ext cx="8207375" cy="53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«Компетентный орган» в Германии = Палата </a:t>
            </a:r>
          </a:p>
          <a:p>
            <a:pPr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">
            <a:extLst/>
          </p:cNvPr>
          <p:cNvSpPr/>
          <p:nvPr/>
        </p:nvSpPr>
        <p:spPr>
          <a:xfrm>
            <a:off x="86687" y="1556792"/>
            <a:ext cx="5616624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endParaRPr lang="ru-RU" alt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 defTabSz="914400" eaLnBrk="1" hangingPunct="1">
              <a:buClr>
                <a:srgbClr val="1F497D"/>
              </a:buClr>
              <a:defRPr/>
            </a:pPr>
            <a:r>
              <a:rPr lang="ru-RU" alt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Уполномоченный орган</a:t>
            </a:r>
          </a:p>
          <a:p>
            <a:pPr marL="0" indent="0" defTabSz="914400" eaLnBrk="1" hangingPunct="1">
              <a:buClr>
                <a:srgbClr val="1F497D"/>
              </a:buClr>
              <a:defRPr/>
            </a:pPr>
            <a:endParaRPr lang="ru-RU" altLang="ru-RU" sz="1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Почетная миссия 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Проверка пригодности предприятий для обучения </a:t>
            </a:r>
            <a:endParaRPr lang="ru-RU" alt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Контроль учебного процесса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Ведение реестра обучающихся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Комиссия по профобразованию</a:t>
            </a:r>
          </a:p>
          <a:p>
            <a:pPr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Организация и проведение экзаменов/ итоговой аттестации</a:t>
            </a:r>
          </a:p>
          <a:p>
            <a:pPr>
              <a:buClr>
                <a:srgbClr val="1F497D"/>
              </a:buClr>
              <a:defRPr/>
            </a:pPr>
            <a:r>
              <a:rPr lang="ru-RU" altLang="ru-RU" sz="1200" b="1" dirty="0">
                <a:solidFill>
                  <a:schemeClr val="tx1"/>
                </a:solidFill>
              </a:rPr>
              <a:t> </a:t>
            </a:r>
            <a:endParaRPr lang="ru-RU" altLang="ru-RU" sz="1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1F497D"/>
              </a:buClr>
              <a:defRPr/>
            </a:pPr>
            <a:r>
              <a:rPr lang="ru-RU" alt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Независимая оценка при ВТП</a:t>
            </a:r>
          </a:p>
          <a:p>
            <a:pPr defTabSz="914400" eaLnBrk="1" hangingPunct="1">
              <a:buClr>
                <a:srgbClr val="1F497D"/>
              </a:buClr>
              <a:defRPr/>
            </a:pPr>
            <a:endParaRPr lang="ru-RU" alt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Организационная, методическая, экспертно- аналитическая поддержка</a:t>
            </a: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Информационная поддержка</a:t>
            </a: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Формирование экзаменационной комиссии из представителей предприятий и образовательных учреждений</a:t>
            </a: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Составление экзаменационных задании и обеспечение конфиденциальности </a:t>
            </a:r>
          </a:p>
          <a:p>
            <a:pPr defTabSz="914400" eaLnBrk="1" hangingPunct="1">
              <a:buClr>
                <a:srgbClr val="1F497D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Выдача документов соответствующего образца</a:t>
            </a:r>
          </a:p>
          <a:p>
            <a:pPr marL="0" indent="0" defTabSz="914400" eaLnBrk="1" hangingPunct="1">
              <a:buClr>
                <a:srgbClr val="1F497D"/>
              </a:buClr>
              <a:defRPr/>
            </a:pPr>
            <a:endParaRPr lang="en-US" alt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Картинки по запросу Аттестация">
            <a:extLst>
              <a:ext uri="{FF2B5EF4-FFF2-40B4-BE49-F238E27FC236}">
                <a16:creationId xmlns:a16="http://schemas.microsoft.com/office/drawing/2014/main" id="{4D7C2068-9EF0-4498-B550-C977D367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1" y="1806441"/>
            <a:ext cx="3087997" cy="172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0A05FFA-5C03-4103-9CC1-B3C248267B4E}"/>
              </a:ext>
            </a:extLst>
          </p:cNvPr>
          <p:cNvSpPr/>
          <p:nvPr/>
        </p:nvSpPr>
        <p:spPr>
          <a:xfrm>
            <a:off x="5703311" y="3640234"/>
            <a:ext cx="3115623" cy="2237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ВТП</a:t>
            </a:r>
            <a:r>
              <a:rPr lang="de-DE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за поддержание стандартов качества на всех стадиях профессионального обучения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5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/>
          <a:lstStyle/>
          <a:p>
            <a:r>
              <a:rPr lang="de-DE" altLang="en-US" dirty="0">
                <a:latin typeface="Calibri" pitchFamily="34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A51213-9BA6-4921-87E1-EECBA653B0D8}"/>
              </a:ext>
            </a:extLst>
          </p:cNvPr>
          <p:cNvSpPr/>
          <p:nvPr/>
        </p:nvSpPr>
        <p:spPr>
          <a:xfrm>
            <a:off x="1907704" y="1052513"/>
            <a:ext cx="6153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38200" indent="-83820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организации оценки квалификаций</a:t>
            </a:r>
            <a:endParaRPr lang="de-DE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5B96B-89BC-4E11-A480-020A8A412F72}"/>
              </a:ext>
            </a:extLst>
          </p:cNvPr>
          <p:cNvSpPr txBox="1"/>
          <p:nvPr/>
        </p:nvSpPr>
        <p:spPr>
          <a:xfrm>
            <a:off x="214627" y="1556792"/>
            <a:ext cx="40689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1. Положение о проведении экзамена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экзамена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Методы оценки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Состав комиссии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2. Создание экзаменационной комиссии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Голосование КПО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состава комиссии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Необходимая квалификация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3. Семинар по подготовке экзаменаторов 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экзаменатору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Имитация экзамена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4. Какие нормативные документы существуют </a:t>
            </a:r>
          </a:p>
          <a:p>
            <a:pPr lvl="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Лист экзаменатора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Свидетельство о членстве в экзаменационной комиссии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Бланк заявки для допуска 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618F37-3ED9-4DA7-8094-DE911509CA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5" t="9491" r="36894" b="4369"/>
          <a:stretch/>
        </p:blipFill>
        <p:spPr>
          <a:xfrm>
            <a:off x="4474059" y="3256775"/>
            <a:ext cx="1887995" cy="2630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2D3F78-FD33-49F8-BEE9-60BF0A96D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227" y="1753151"/>
            <a:ext cx="2455779" cy="34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1A3B2D1-DC30-45F9-A553-EE6000C97CA6}"/>
              </a:ext>
            </a:extLst>
          </p:cNvPr>
          <p:cNvSpPr/>
          <p:nvPr/>
        </p:nvSpPr>
        <p:spPr>
          <a:xfrm>
            <a:off x="213726" y="1843252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Выпускник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7AF9D6E-3F34-495F-93BC-3B7D4E744E65}"/>
              </a:ext>
            </a:extLst>
          </p:cNvPr>
          <p:cNvSpPr/>
          <p:nvPr/>
        </p:nvSpPr>
        <p:spPr>
          <a:xfrm>
            <a:off x="6453089" y="1857854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Практическая часть экзамена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385EA2B-6772-4E00-8913-2C973A1E01A9}"/>
              </a:ext>
            </a:extLst>
          </p:cNvPr>
          <p:cNvSpPr/>
          <p:nvPr/>
        </p:nvSpPr>
        <p:spPr>
          <a:xfrm>
            <a:off x="4415152" y="1862929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Теоретическая часть экзамена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CC6587C-7D11-4890-AF74-447E0E2D7125}"/>
              </a:ext>
            </a:extLst>
          </p:cNvPr>
          <p:cNvSpPr/>
          <p:nvPr/>
        </p:nvSpPr>
        <p:spPr>
          <a:xfrm>
            <a:off x="2324334" y="1847953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Документы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962F56A-CBF8-498B-BEBD-7E1F9E0DF963}"/>
              </a:ext>
            </a:extLst>
          </p:cNvPr>
          <p:cNvCxnSpPr>
            <a:cxnSpLocks/>
          </p:cNvCxnSpPr>
          <p:nvPr/>
        </p:nvCxnSpPr>
        <p:spPr>
          <a:xfrm>
            <a:off x="1597174" y="2073880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A5A14027-B843-46F6-8398-1EBDABACEEE0}"/>
              </a:ext>
            </a:extLst>
          </p:cNvPr>
          <p:cNvCxnSpPr>
            <a:cxnSpLocks/>
          </p:cNvCxnSpPr>
          <p:nvPr/>
        </p:nvCxnSpPr>
        <p:spPr>
          <a:xfrm>
            <a:off x="3707782" y="2066131"/>
            <a:ext cx="72008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7849362-FC9D-4E2A-BFB4-20C74541EC52}"/>
              </a:ext>
            </a:extLst>
          </p:cNvPr>
          <p:cNvCxnSpPr>
            <a:cxnSpLocks/>
          </p:cNvCxnSpPr>
          <p:nvPr/>
        </p:nvCxnSpPr>
        <p:spPr>
          <a:xfrm>
            <a:off x="5798600" y="2091772"/>
            <a:ext cx="65572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C286CE1A-B70E-4078-B0E1-BB88F3C93BDE}"/>
              </a:ext>
            </a:extLst>
          </p:cNvPr>
          <p:cNvSpPr/>
          <p:nvPr/>
        </p:nvSpPr>
        <p:spPr>
          <a:xfrm>
            <a:off x="1691680" y="2763732"/>
            <a:ext cx="2311414" cy="841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- приглашение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 протокол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- критерии оценки</a:t>
            </a:r>
            <a:br>
              <a:rPr lang="ru-RU" sz="1200" b="1" dirty="0">
                <a:solidFill>
                  <a:schemeClr val="tx1"/>
                </a:solidFill>
              </a:rPr>
            </a:br>
            <a:r>
              <a:rPr lang="ru-RU" sz="1200" b="1" dirty="0">
                <a:solidFill>
                  <a:schemeClr val="tx1"/>
                </a:solidFill>
              </a:rPr>
              <a:t>- лист оценки   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96961F4-2A39-485C-AC84-E372589F2CF4}"/>
              </a:ext>
            </a:extLst>
          </p:cNvPr>
          <p:cNvSpPr/>
          <p:nvPr/>
        </p:nvSpPr>
        <p:spPr>
          <a:xfrm>
            <a:off x="4433597" y="2737856"/>
            <a:ext cx="1428933" cy="329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 базе ОУ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FC52807D-9A9A-4BE8-B9AF-8C6F137216D8}"/>
              </a:ext>
            </a:extLst>
          </p:cNvPr>
          <p:cNvCxnSpPr>
            <a:cxnSpLocks/>
          </p:cNvCxnSpPr>
          <p:nvPr/>
        </p:nvCxnSpPr>
        <p:spPr>
          <a:xfrm>
            <a:off x="5148064" y="2289905"/>
            <a:ext cx="0" cy="42395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1E90F0F4-6CE5-4A17-A549-443192BADDD0}"/>
              </a:ext>
            </a:extLst>
          </p:cNvPr>
          <p:cNvCxnSpPr>
            <a:cxnSpLocks/>
          </p:cNvCxnSpPr>
          <p:nvPr/>
        </p:nvCxnSpPr>
        <p:spPr>
          <a:xfrm>
            <a:off x="3059832" y="2289905"/>
            <a:ext cx="0" cy="47382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A1393C30-1639-40C7-898E-3F16D8FFA1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31422" y="2667639"/>
            <a:ext cx="1520494" cy="306908"/>
          </a:xfrm>
          <a:prstGeom prst="bentConnector3">
            <a:avLst>
              <a:gd name="adj1" fmla="val 1074"/>
            </a:avLst>
          </a:prstGeom>
          <a:ln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4E25022-5F91-4192-891D-B4FBA7DB612B}"/>
              </a:ext>
            </a:extLst>
          </p:cNvPr>
          <p:cNvSpPr/>
          <p:nvPr/>
        </p:nvSpPr>
        <p:spPr>
          <a:xfrm>
            <a:off x="1194049" y="4681839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Работодатель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29E7A6BE-B8FA-416C-BAFF-EF9231E0ED00}"/>
              </a:ext>
            </a:extLst>
          </p:cNvPr>
          <p:cNvSpPr/>
          <p:nvPr/>
        </p:nvSpPr>
        <p:spPr>
          <a:xfrm>
            <a:off x="3284480" y="4681841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Образовательное учреждение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62754922-CB17-4E05-A767-955869CBBED4}"/>
              </a:ext>
            </a:extLst>
          </p:cNvPr>
          <p:cNvSpPr/>
          <p:nvPr/>
        </p:nvSpPr>
        <p:spPr>
          <a:xfrm>
            <a:off x="5393430" y="4681840"/>
            <a:ext cx="1383448" cy="4320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Независимый эксперт 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EB46A1F8-7160-41DF-922A-AEBA03A75B54}"/>
              </a:ext>
            </a:extLst>
          </p:cNvPr>
          <p:cNvCxnSpPr>
            <a:cxnSpLocks/>
          </p:cNvCxnSpPr>
          <p:nvPr/>
        </p:nvCxnSpPr>
        <p:spPr>
          <a:xfrm flipV="1">
            <a:off x="2579597" y="5347357"/>
            <a:ext cx="2916232" cy="110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D328DA6D-C797-4C64-B93A-9C811595DF98}"/>
              </a:ext>
            </a:extLst>
          </p:cNvPr>
          <p:cNvSpPr/>
          <p:nvPr/>
        </p:nvSpPr>
        <p:spPr>
          <a:xfrm>
            <a:off x="906750" y="4575065"/>
            <a:ext cx="6192688" cy="8900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1">
            <a:extLst>
              <a:ext uri="{FF2B5EF4-FFF2-40B4-BE49-F238E27FC236}">
                <a16:creationId xmlns:a16="http://schemas.microsoft.com/office/drawing/2014/main" id="{A9633C99-7A47-4132-92AA-CD5153D13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04" y="3972431"/>
            <a:ext cx="9350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F54A5D6A-6084-407E-BD89-2383468F8F42}"/>
              </a:ext>
            </a:extLst>
          </p:cNvPr>
          <p:cNvSpPr txBox="1"/>
          <p:nvPr/>
        </p:nvSpPr>
        <p:spPr>
          <a:xfrm>
            <a:off x="7424535" y="3627812"/>
            <a:ext cx="171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+mj-lt"/>
              </a:rPr>
              <a:t>Сертификат ВТП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E2133A2-3C3E-4ADC-A551-2ACA1A258B4E}"/>
              </a:ext>
            </a:extLst>
          </p:cNvPr>
          <p:cNvSpPr txBox="1"/>
          <p:nvPr/>
        </p:nvSpPr>
        <p:spPr>
          <a:xfrm>
            <a:off x="3707782" y="5157011"/>
            <a:ext cx="610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3 чел</a:t>
            </a: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E3E780FB-5FEC-4899-B9CD-58B1F78FF41B}"/>
              </a:ext>
            </a:extLst>
          </p:cNvPr>
          <p:cNvSpPr/>
          <p:nvPr/>
        </p:nvSpPr>
        <p:spPr>
          <a:xfrm>
            <a:off x="7327007" y="3581340"/>
            <a:ext cx="1656184" cy="1863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15DFAF-5EDF-48B4-BD6E-683D592E254A}"/>
              </a:ext>
            </a:extLst>
          </p:cNvPr>
          <p:cNvSpPr txBox="1"/>
          <p:nvPr/>
        </p:nvSpPr>
        <p:spPr>
          <a:xfrm>
            <a:off x="2827397" y="4254157"/>
            <a:ext cx="31755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Экзаменационная комиссия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C6D227-1BD6-4E54-AB03-4231F0DEF57A}"/>
              </a:ext>
            </a:extLst>
          </p:cNvPr>
          <p:cNvSpPr txBox="1"/>
          <p:nvPr/>
        </p:nvSpPr>
        <p:spPr>
          <a:xfrm>
            <a:off x="2317254" y="1148453"/>
            <a:ext cx="5003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Процедура проведения экзамена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7377AD96-9B7A-4937-B4BC-4EDC6EFC9980}"/>
              </a:ext>
            </a:extLst>
          </p:cNvPr>
          <p:cNvSpPr/>
          <p:nvPr/>
        </p:nvSpPr>
        <p:spPr>
          <a:xfrm>
            <a:off x="6460574" y="2629755"/>
            <a:ext cx="1402389" cy="8211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 базе производственной площадки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27B2CED9-1404-43A3-9E6B-C5ADB83A59A3}"/>
              </a:ext>
            </a:extLst>
          </p:cNvPr>
          <p:cNvCxnSpPr/>
          <p:nvPr/>
        </p:nvCxnSpPr>
        <p:spPr>
          <a:xfrm>
            <a:off x="7161768" y="2289905"/>
            <a:ext cx="0" cy="354257"/>
          </a:xfrm>
          <a:prstGeom prst="straightConnector1">
            <a:avLst/>
          </a:prstGeom>
          <a:ln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90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27">
            <a:extLst>
              <a:ext uri="{FF2B5EF4-FFF2-40B4-BE49-F238E27FC236}">
                <a16:creationId xmlns:a16="http://schemas.microsoft.com/office/drawing/2014/main" id="{D88FD6F5-ED9E-4090-80FE-790CF00458B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659218" y="1805816"/>
            <a:ext cx="1413940" cy="2708657"/>
            <a:chOff x="1552673" y="-8184604"/>
            <a:chExt cx="2945921" cy="6410202"/>
          </a:xfrm>
          <a:gradFill>
            <a:gsLst>
              <a:gs pos="0">
                <a:srgbClr val="1F497D"/>
              </a:gs>
              <a:gs pos="100000">
                <a:srgbClr val="BFD5FF"/>
              </a:gs>
              <a:gs pos="0">
                <a:srgbClr val="E5EEFF"/>
              </a:gs>
            </a:gsLst>
            <a:lin ang="16200000" scaled="1"/>
          </a:gradFill>
        </p:grpSpPr>
        <p:sp>
          <p:nvSpPr>
            <p:cNvPr id="17" name="Стрелка вправо 28">
              <a:extLst>
                <a:ext uri="{FF2B5EF4-FFF2-40B4-BE49-F238E27FC236}">
                  <a16:creationId xmlns:a16="http://schemas.microsoft.com/office/drawing/2014/main" id="{1E53B443-159C-44BB-B969-B58523D80B6F}"/>
                </a:ext>
              </a:extLst>
            </p:cNvPr>
            <p:cNvSpPr/>
            <p:nvPr/>
          </p:nvSpPr>
          <p:spPr>
            <a:xfrm>
              <a:off x="1570667" y="-8184604"/>
              <a:ext cx="2913317" cy="641020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трелка вправо 4">
              <a:extLst>
                <a:ext uri="{FF2B5EF4-FFF2-40B4-BE49-F238E27FC236}">
                  <a16:creationId xmlns:a16="http://schemas.microsoft.com/office/drawing/2014/main" id="{E17862E9-AEFD-4CE9-973F-289CA4E11836}"/>
                </a:ext>
              </a:extLst>
            </p:cNvPr>
            <p:cNvSpPr/>
            <p:nvPr/>
          </p:nvSpPr>
          <p:spPr>
            <a:xfrm rot="16200000">
              <a:off x="645550" y="-6321031"/>
              <a:ext cx="4760168" cy="29459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spcCol="1270"/>
            <a:lstStyle/>
            <a:p>
              <a:pPr marL="171450" lvl="1" indent="-171450" algn="ctr" defTabSz="622300" eaLnBrk="1" hangingPunct="1">
                <a:spcAft>
                  <a:spcPct val="15000"/>
                </a:spcAft>
                <a:buFont typeface="Arial" charset="0"/>
                <a:buChar char="•"/>
                <a:defRPr/>
              </a:pP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Подробное согласование процедуры экзамена с предприятием</a:t>
              </a:r>
            </a:p>
            <a:p>
              <a:pPr marL="171450" lvl="1" indent="-171450" algn="ctr" defTabSz="622300" eaLnBrk="1" hangingPunct="1">
                <a:spcAft>
                  <a:spcPct val="15000"/>
                </a:spcAft>
                <a:buFont typeface="Arial" charset="0"/>
                <a:buChar char="•"/>
                <a:defRPr/>
              </a:pP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Последовательность:</a:t>
              </a:r>
              <a:r>
                <a:rPr lang="de-DE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теория-практика </a:t>
              </a:r>
            </a:p>
            <a:p>
              <a:pPr marL="114300" lvl="1" indent="-114300" defTabSz="622300" eaLnBrk="1" hangingPunct="1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ru-RU" sz="11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indent="0" defTabSz="6223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ru-RU" sz="11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" name="Скругленный прямоугольник 12">
            <a:extLst>
              <a:ext uri="{FF2B5EF4-FFF2-40B4-BE49-F238E27FC236}">
                <a16:creationId xmlns:a16="http://schemas.microsoft.com/office/drawing/2014/main" id="{51180033-0307-499B-BA01-26459CBB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3" y="3949700"/>
            <a:ext cx="2614612" cy="998538"/>
          </a:xfrm>
          <a:prstGeom prst="roundRect">
            <a:avLst>
              <a:gd name="adj" fmla="val 16667"/>
            </a:avLst>
          </a:prstGeom>
          <a:solidFill>
            <a:srgbClr val="3268A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panose="020B0604020202020204" pitchFamily="34" charset="0"/>
              </a:rPr>
              <a:t>объективность</a:t>
            </a:r>
            <a:endParaRPr lang="de-DE" altLang="ru-RU" dirty="0"/>
          </a:p>
        </p:txBody>
      </p:sp>
      <p:grpSp>
        <p:nvGrpSpPr>
          <p:cNvPr id="15366" name="Группа 21">
            <a:extLst>
              <a:ext uri="{FF2B5EF4-FFF2-40B4-BE49-F238E27FC236}">
                <a16:creationId xmlns:a16="http://schemas.microsoft.com/office/drawing/2014/main" id="{4F365C46-8D27-4157-966C-B6C38B3178B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26782" y="1753119"/>
            <a:ext cx="1488199" cy="2849563"/>
            <a:chOff x="2003822" y="-246576"/>
            <a:chExt cx="3031860" cy="2061892"/>
          </a:xfrm>
        </p:grpSpPr>
        <p:sp>
          <p:nvSpPr>
            <p:cNvPr id="11" name="Стрелка вправо 22">
              <a:extLst>
                <a:ext uri="{FF2B5EF4-FFF2-40B4-BE49-F238E27FC236}">
                  <a16:creationId xmlns:a16="http://schemas.microsoft.com/office/drawing/2014/main" id="{6F2408EF-3402-4414-A721-53B479C585A7}"/>
                </a:ext>
              </a:extLst>
            </p:cNvPr>
            <p:cNvSpPr/>
            <p:nvPr/>
          </p:nvSpPr>
          <p:spPr>
            <a:xfrm>
              <a:off x="2003822" y="-246576"/>
              <a:ext cx="2975428" cy="206189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alpha val="23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2" name="Стрелка вправо 4">
              <a:extLst>
                <a:ext uri="{FF2B5EF4-FFF2-40B4-BE49-F238E27FC236}">
                  <a16:creationId xmlns:a16="http://schemas.microsoft.com/office/drawing/2014/main" id="{1A1F9B4C-3002-40CE-9EF0-1224FF9EBCB8}"/>
                </a:ext>
              </a:extLst>
            </p:cNvPr>
            <p:cNvSpPr/>
            <p:nvPr/>
          </p:nvSpPr>
          <p:spPr>
            <a:xfrm rot="16200000">
              <a:off x="2736480" y="-528685"/>
              <a:ext cx="1665021" cy="29333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/>
            <a:lstStyle>
              <a:lvl1pPr marL="285750" defTabSz="6223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defTabSz="6223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defTabSz="6223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defTabSz="6223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defTabSz="62230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6223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marL="457200" indent="-171450" algn="ctr" eaLnBrk="1" hangingPunct="1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>
                  <a:solidFill>
                    <a:srgbClr val="1F497D"/>
                  </a:solidFill>
                </a:rPr>
                <a:t>Обучающий семинар по подготовке экзаменаторов</a:t>
              </a:r>
            </a:p>
            <a:p>
              <a:pPr marL="457200" indent="-171450" algn="ctr" eaLnBrk="1" hangingPunct="1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>
                  <a:solidFill>
                    <a:srgbClr val="1F497D"/>
                  </a:solidFill>
                </a:rPr>
                <a:t>Свидетельство  о членстве в экзаменационной комиссии </a:t>
              </a:r>
            </a:p>
            <a:p>
              <a:pPr marL="457200" indent="-171450" algn="ctr" eaLnBrk="1" hangingPunct="1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altLang="ru-RU" sz="1000" dirty="0">
                  <a:solidFill>
                    <a:srgbClr val="1F497D"/>
                  </a:solidFill>
                </a:rPr>
                <a:t>Внешний эксперт</a:t>
              </a:r>
            </a:p>
          </p:txBody>
        </p:sp>
      </p:grpSp>
      <p:grpSp>
        <p:nvGrpSpPr>
          <p:cNvPr id="13" name="Группа 24">
            <a:extLst>
              <a:ext uri="{FF2B5EF4-FFF2-40B4-BE49-F238E27FC236}">
                <a16:creationId xmlns:a16="http://schemas.microsoft.com/office/drawing/2014/main" id="{2181ED88-0F36-4C5E-B22A-D07F840219C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005706" y="1708557"/>
            <a:ext cx="1401250" cy="2915865"/>
            <a:chOff x="1987379" y="710754"/>
            <a:chExt cx="2981069" cy="20622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Стрелка вправо 25">
              <a:extLst>
                <a:ext uri="{FF2B5EF4-FFF2-40B4-BE49-F238E27FC236}">
                  <a16:creationId xmlns:a16="http://schemas.microsoft.com/office/drawing/2014/main" id="{BDF19F28-7EBB-4145-BCB9-2369FD374C90}"/>
                </a:ext>
              </a:extLst>
            </p:cNvPr>
            <p:cNvSpPr/>
            <p:nvPr/>
          </p:nvSpPr>
          <p:spPr>
            <a:xfrm>
              <a:off x="1987379" y="710754"/>
              <a:ext cx="2981069" cy="2062270"/>
            </a:xfrm>
            <a:prstGeom prst="rightArrow">
              <a:avLst>
                <a:gd name="adj1" fmla="val 75000"/>
                <a:gd name="adj2" fmla="val 50000"/>
              </a:avLst>
            </a:prstGeom>
            <a:grpFill/>
            <a:ln>
              <a:solidFill>
                <a:schemeClr val="tx1">
                  <a:alpha val="2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de-DE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Стрелка вправо 4">
              <a:extLst>
                <a:ext uri="{FF2B5EF4-FFF2-40B4-BE49-F238E27FC236}">
                  <a16:creationId xmlns:a16="http://schemas.microsoft.com/office/drawing/2014/main" id="{FF6BCF6B-25F1-471A-9038-59099831F20A}"/>
                </a:ext>
              </a:extLst>
            </p:cNvPr>
            <p:cNvSpPr/>
            <p:nvPr/>
          </p:nvSpPr>
          <p:spPr>
            <a:xfrm rot="16200000">
              <a:off x="1681487" y="1385940"/>
              <a:ext cx="1449028" cy="7696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890" tIns="8890" rIns="8890" bIns="8890" spcCol="1270"/>
            <a:lstStyle/>
            <a:p>
              <a:pPr marL="171450" lvl="1" indent="-171450" algn="ctr" defTabSz="622300" eaLnBrk="1" hangingPunct="1">
                <a:spcAft>
                  <a:spcPct val="15000"/>
                </a:spcAft>
                <a:buFont typeface="Arial" charset="0"/>
                <a:buChar char="•"/>
                <a:defRPr/>
              </a:pP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совместная разработка с</a:t>
              </a:r>
              <a:r>
                <a:rPr lang="de-DE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немецкими ТПП</a:t>
              </a:r>
            </a:p>
            <a:p>
              <a:pPr marL="171450" lvl="1" indent="-171450" algn="ctr" defTabSz="622300">
                <a:spcAft>
                  <a:spcPct val="15000"/>
                </a:spcAft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Адаптация под локальные условия</a:t>
              </a:r>
            </a:p>
            <a:p>
              <a:pPr marL="171450" lvl="1" indent="-171450" algn="ctr" defTabSz="622300" eaLnBrk="1" hangingPunct="1">
                <a:spcAft>
                  <a:spcPct val="15000"/>
                </a:spcAft>
                <a:buFont typeface="Arial" charset="0"/>
                <a:buChar char="•"/>
                <a:defRPr/>
              </a:pPr>
              <a:r>
                <a:rPr lang="ru-RU" sz="10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согласование с ОУ</a:t>
              </a:r>
            </a:p>
          </p:txBody>
        </p:sp>
      </p:grpSp>
      <p:grpSp>
        <p:nvGrpSpPr>
          <p:cNvPr id="15368" name="Группа 30">
            <a:extLst>
              <a:ext uri="{FF2B5EF4-FFF2-40B4-BE49-F238E27FC236}">
                <a16:creationId xmlns:a16="http://schemas.microsoft.com/office/drawing/2014/main" id="{DABAB548-5FBC-4477-9AD3-0CEE560ACA49}"/>
              </a:ext>
            </a:extLst>
          </p:cNvPr>
          <p:cNvGrpSpPr>
            <a:grpSpLocks/>
          </p:cNvGrpSpPr>
          <p:nvPr/>
        </p:nvGrpSpPr>
        <p:grpSpPr bwMode="auto">
          <a:xfrm>
            <a:off x="680243" y="1625103"/>
            <a:ext cx="2519363" cy="792163"/>
            <a:chOff x="59159" y="48942"/>
            <a:chExt cx="1985438" cy="1274555"/>
          </a:xfrm>
          <a:solidFill>
            <a:srgbClr val="3268A9"/>
          </a:solidFill>
        </p:grpSpPr>
        <p:sp>
          <p:nvSpPr>
            <p:cNvPr id="20" name="Скругленный прямоугольник 31">
              <a:extLst>
                <a:ext uri="{FF2B5EF4-FFF2-40B4-BE49-F238E27FC236}">
                  <a16:creationId xmlns:a16="http://schemas.microsoft.com/office/drawing/2014/main" id="{6C053CA2-FAB6-41BD-B43C-544201A0F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59" y="48942"/>
              <a:ext cx="1985438" cy="127455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 altLang="ru-RU" sz="1600"/>
            </a:p>
          </p:txBody>
        </p:sp>
        <p:sp>
          <p:nvSpPr>
            <p:cNvPr id="21" name="Скругленный прямоугольник 4">
              <a:extLst>
                <a:ext uri="{FF2B5EF4-FFF2-40B4-BE49-F238E27FC236}">
                  <a16:creationId xmlns:a16="http://schemas.microsoft.com/office/drawing/2014/main" id="{661B8FF4-C421-4775-B662-B151E11BD101}"/>
                </a:ext>
              </a:extLst>
            </p:cNvPr>
            <p:cNvSpPr/>
            <p:nvPr/>
          </p:nvSpPr>
          <p:spPr>
            <a:xfrm>
              <a:off x="64163" y="110243"/>
              <a:ext cx="1861582" cy="11519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 комиссии</a:t>
              </a:r>
              <a:endPara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33">
            <a:extLst>
              <a:ext uri="{FF2B5EF4-FFF2-40B4-BE49-F238E27FC236}">
                <a16:creationId xmlns:a16="http://schemas.microsoft.com/office/drawing/2014/main" id="{65B1E3D0-77A5-44DA-A100-A4009839D591}"/>
              </a:ext>
            </a:extLst>
          </p:cNvPr>
          <p:cNvGrpSpPr>
            <a:grpSpLocks/>
          </p:cNvGrpSpPr>
          <p:nvPr/>
        </p:nvGrpSpPr>
        <p:grpSpPr bwMode="auto">
          <a:xfrm>
            <a:off x="3429001" y="1625103"/>
            <a:ext cx="2519362" cy="792163"/>
            <a:chOff x="0" y="1498469"/>
            <a:chExt cx="1987379" cy="1274555"/>
          </a:xfrm>
          <a:solidFill>
            <a:srgbClr val="3268A9"/>
          </a:solidFill>
        </p:grpSpPr>
        <p:sp>
          <p:nvSpPr>
            <p:cNvPr id="23" name="Скругленный прямоугольник 34">
              <a:extLst>
                <a:ext uri="{FF2B5EF4-FFF2-40B4-BE49-F238E27FC236}">
                  <a16:creationId xmlns:a16="http://schemas.microsoft.com/office/drawing/2014/main" id="{9EEDD2E1-93D5-4A3D-956D-73C64546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498469"/>
              <a:ext cx="1987379" cy="1274555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ea typeface="Arial Unicode MS" charset="0"/>
              </a:endParaRPr>
            </a:p>
          </p:txBody>
        </p:sp>
        <p:sp>
          <p:nvSpPr>
            <p:cNvPr id="24" name="Скругленный прямоугольник 4">
              <a:extLst>
                <a:ext uri="{FF2B5EF4-FFF2-40B4-BE49-F238E27FC236}">
                  <a16:creationId xmlns:a16="http://schemas.microsoft.com/office/drawing/2014/main" id="{78DFEFF2-F314-40B1-9C2D-524A365897C4}"/>
                </a:ext>
              </a:extLst>
            </p:cNvPr>
            <p:cNvSpPr/>
            <p:nvPr/>
          </p:nvSpPr>
          <p:spPr>
            <a:xfrm>
              <a:off x="62614" y="1559770"/>
              <a:ext cx="1862150" cy="115195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Экзаменационные задания</a:t>
              </a:r>
            </a:p>
          </p:txBody>
        </p:sp>
      </p:grpSp>
      <p:grpSp>
        <p:nvGrpSpPr>
          <p:cNvPr id="25" name="Группа 36">
            <a:extLst>
              <a:ext uri="{FF2B5EF4-FFF2-40B4-BE49-F238E27FC236}">
                <a16:creationId xmlns:a16="http://schemas.microsoft.com/office/drawing/2014/main" id="{055194C4-95FB-4C41-94D5-43C51D2395C7}"/>
              </a:ext>
            </a:extLst>
          </p:cNvPr>
          <p:cNvGrpSpPr>
            <a:grpSpLocks/>
          </p:cNvGrpSpPr>
          <p:nvPr/>
        </p:nvGrpSpPr>
        <p:grpSpPr bwMode="auto">
          <a:xfrm>
            <a:off x="6106506" y="1638089"/>
            <a:ext cx="2519362" cy="792163"/>
            <a:chOff x="0" y="2900480"/>
            <a:chExt cx="1987379" cy="1212336"/>
          </a:xfrm>
          <a:solidFill>
            <a:srgbClr val="3268A9"/>
          </a:solidFill>
        </p:grpSpPr>
        <p:sp>
          <p:nvSpPr>
            <p:cNvPr id="26" name="Скругленный прямоугольник 37">
              <a:extLst>
                <a:ext uri="{FF2B5EF4-FFF2-40B4-BE49-F238E27FC236}">
                  <a16:creationId xmlns:a16="http://schemas.microsoft.com/office/drawing/2014/main" id="{C8789F68-5522-4521-BE92-4A086FE99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00480"/>
              <a:ext cx="1987379" cy="121169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  <a:ea typeface="Arial Unicode MS" charset="0"/>
              </a:endParaRPr>
            </a:p>
          </p:txBody>
        </p:sp>
        <p:sp>
          <p:nvSpPr>
            <p:cNvPr id="27" name="Скругленный прямоугольник 4">
              <a:extLst>
                <a:ext uri="{FF2B5EF4-FFF2-40B4-BE49-F238E27FC236}">
                  <a16:creationId xmlns:a16="http://schemas.microsoft.com/office/drawing/2014/main" id="{5139A228-AC07-49AF-AFD3-03017E7E256B}"/>
                </a:ext>
              </a:extLst>
            </p:cNvPr>
            <p:cNvSpPr/>
            <p:nvPr/>
          </p:nvSpPr>
          <p:spPr>
            <a:xfrm>
              <a:off x="62614" y="2963648"/>
              <a:ext cx="1862150" cy="114916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53340" tIns="26670" rIns="53340" bIns="26670" spcCol="1270" anchor="ctr"/>
            <a:lstStyle/>
            <a:p>
              <a:pPr algn="ctr" defTabSz="6223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проведения экзамена</a:t>
              </a:r>
            </a:p>
          </p:txBody>
        </p:sp>
      </p:grpSp>
      <p:sp>
        <p:nvSpPr>
          <p:cNvPr id="28" name="Стрелка вправо 40">
            <a:extLst>
              <a:ext uri="{FF2B5EF4-FFF2-40B4-BE49-F238E27FC236}">
                <a16:creationId xmlns:a16="http://schemas.microsoft.com/office/drawing/2014/main" id="{01A04CA8-8581-4358-9D29-3D4530E223F7}"/>
              </a:ext>
            </a:extLst>
          </p:cNvPr>
          <p:cNvSpPr/>
          <p:nvPr/>
        </p:nvSpPr>
        <p:spPr>
          <a:xfrm>
            <a:off x="690563" y="4902200"/>
            <a:ext cx="7913687" cy="1011238"/>
          </a:xfrm>
          <a:prstGeom prst="rightArrow">
            <a:avLst/>
          </a:prstGeom>
          <a:solidFill>
            <a:srgbClr val="3268A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ru-RU" altLang="ru-RU" sz="2000" dirty="0">
                <a:solidFill>
                  <a:srgbClr val="FFFFFF"/>
                </a:solidFill>
              </a:rPr>
              <a:t>Единый стандарт и независимая оценка</a:t>
            </a:r>
          </a:p>
        </p:txBody>
      </p:sp>
      <p:sp>
        <p:nvSpPr>
          <p:cNvPr id="31" name="Скругленный прямоугольник 12">
            <a:extLst>
              <a:ext uri="{FF2B5EF4-FFF2-40B4-BE49-F238E27FC236}">
                <a16:creationId xmlns:a16="http://schemas.microsoft.com/office/drawing/2014/main" id="{97031714-290C-4205-8623-95B1B3085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935413"/>
            <a:ext cx="2584450" cy="1012825"/>
          </a:xfrm>
          <a:prstGeom prst="roundRect">
            <a:avLst>
              <a:gd name="adj" fmla="val 16667"/>
            </a:avLst>
          </a:prstGeom>
          <a:solidFill>
            <a:srgbClr val="3268A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 стандарт качества</a:t>
            </a:r>
          </a:p>
          <a:p>
            <a:pPr defTabSz="91440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400" dirty="0"/>
              <a:t> </a:t>
            </a:r>
            <a:r>
              <a:rPr lang="de-DE" altLang="ru-RU" sz="1400" dirty="0"/>
              <a:t> </a:t>
            </a:r>
            <a:r>
              <a:rPr lang="ru-RU" altLang="ru-RU" sz="1400" dirty="0"/>
              <a:t>сопоставимый уровень</a:t>
            </a:r>
            <a:br>
              <a:rPr lang="ru-RU" altLang="ru-RU" sz="1400" dirty="0"/>
            </a:br>
            <a:r>
              <a:rPr lang="ru-RU" altLang="ru-RU" sz="1400" dirty="0"/>
              <a:t>  </a:t>
            </a:r>
            <a:r>
              <a:rPr lang="de-DE" altLang="ru-RU" sz="1400" dirty="0"/>
              <a:t>  </a:t>
            </a:r>
            <a:r>
              <a:rPr lang="ru-RU" altLang="ru-RU" sz="1400" dirty="0"/>
              <a:t>сложности </a:t>
            </a:r>
          </a:p>
          <a:p>
            <a:pPr defTabSz="914400" eaLnBrk="1" hangingPunct="1">
              <a:buFont typeface="Wingdings" panose="05000000000000000000" pitchFamily="2" charset="2"/>
              <a:buChar char="§"/>
              <a:defRPr/>
            </a:pPr>
            <a:r>
              <a:rPr lang="de-DE" altLang="ru-RU" sz="1400" dirty="0"/>
              <a:t> </a:t>
            </a:r>
            <a:r>
              <a:rPr lang="ru-RU" altLang="ru-RU" sz="1400" dirty="0"/>
              <a:t> конфиденциальность</a:t>
            </a:r>
            <a:endParaRPr lang="de-DE" altLang="ru-RU" dirty="0"/>
          </a:p>
        </p:txBody>
      </p:sp>
      <p:sp>
        <p:nvSpPr>
          <p:cNvPr id="32" name="Скругленный прямоугольник 12">
            <a:extLst>
              <a:ext uri="{FF2B5EF4-FFF2-40B4-BE49-F238E27FC236}">
                <a16:creationId xmlns:a16="http://schemas.microsoft.com/office/drawing/2014/main" id="{AEF3438E-3E09-4535-99D3-AE219460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949700"/>
            <a:ext cx="2568575" cy="998538"/>
          </a:xfrm>
          <a:prstGeom prst="roundRect">
            <a:avLst>
              <a:gd name="adj" fmla="val 16667"/>
            </a:avLst>
          </a:prstGeom>
          <a:solidFill>
            <a:srgbClr val="3268A9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defTabSz="91440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panose="020B0604020202020204" pitchFamily="34" charset="0"/>
              </a:rPr>
              <a:t> гарантия знаний</a:t>
            </a:r>
          </a:p>
          <a:p>
            <a:pPr defTabSz="914400" eaLnBrk="1" hangingPunct="1">
              <a:buFont typeface="Wingdings" panose="05000000000000000000" pitchFamily="2" charset="2"/>
              <a:buChar char="§"/>
              <a:defRPr/>
            </a:pPr>
            <a:r>
              <a:rPr lang="ru-RU" altLang="ru-RU" sz="1400" dirty="0">
                <a:cs typeface="Arial" panose="020B0604020202020204" pitchFamily="34" charset="0"/>
              </a:rPr>
              <a:t> </a:t>
            </a:r>
            <a:r>
              <a:rPr lang="de-DE" altLang="ru-RU" sz="1400" dirty="0">
                <a:cs typeface="Arial" panose="020B0604020202020204" pitchFamily="34" charset="0"/>
              </a:rPr>
              <a:t>Time Management </a:t>
            </a:r>
            <a:endParaRPr lang="de-DE" alt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8CF25-60D1-4217-8E57-ABC86D84ADCB}"/>
              </a:ext>
            </a:extLst>
          </p:cNvPr>
          <p:cNvSpPr txBox="1"/>
          <p:nvPr/>
        </p:nvSpPr>
        <p:spPr>
          <a:xfrm>
            <a:off x="107504" y="1126576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altLang="en-US" sz="2000" b="1" dirty="0"/>
              <a:t>Принципы организации независимой оценки квалификаций при ВТП</a:t>
            </a:r>
            <a:endParaRPr lang="de-DE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533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/>
          <p:nvPr/>
        </p:nvSpPr>
        <p:spPr>
          <a:xfrm>
            <a:off x="395536" y="1884454"/>
            <a:ext cx="4608512" cy="443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Выпускные экзамены в ООО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Гиперглобус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совместно с Подольским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промышленно-экономическим колледжем имени А. В. Никулина и Щелковским колледжем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 defTabSz="914400" eaLnBrk="1" fontAlgn="auto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март 2017 года</a:t>
            </a: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 экзаменационных комиссии по каждой специальности</a:t>
            </a: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Теоретическая часть в колледже; практическая часть на производственных площадках</a:t>
            </a: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21 выпускник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1F497D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1F497D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71450" lvl="1" indent="-171450" defTabSz="914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400" dirty="0">
              <a:solidFill>
                <a:srgbClr val="1F497D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171F35-E213-4D12-BCD2-B4D97E14138D}"/>
              </a:ext>
            </a:extLst>
          </p:cNvPr>
          <p:cNvSpPr/>
          <p:nvPr/>
        </p:nvSpPr>
        <p:spPr>
          <a:xfrm>
            <a:off x="2843808" y="1056905"/>
            <a:ext cx="3626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 b="1" dirty="0">
                <a:cs typeface="Arial" panose="020B0604020202020204" pitchFamily="34" charset="0"/>
              </a:rPr>
              <a:t>Выпускные экзамены 2017</a:t>
            </a:r>
          </a:p>
        </p:txBody>
      </p:sp>
      <p:pic>
        <p:nvPicPr>
          <p:cNvPr id="2050" name="Picture 2" descr="Картинки по запросу Globus logo">
            <a:extLst>
              <a:ext uri="{FF2B5EF4-FFF2-40B4-BE49-F238E27FC236}">
                <a16:creationId xmlns:a16="http://schemas.microsoft.com/office/drawing/2014/main" id="{6A9219E9-0705-4800-B5F9-2B752110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725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9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8" y="1988840"/>
            <a:ext cx="4747419" cy="358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40005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lvl="1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Выпускные экзамены в компании ООО </a:t>
            </a:r>
            <a:r>
              <a:rPr lang="ru-RU" alt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Бау</a:t>
            </a:r>
            <a:r>
              <a:rPr lang="de-DE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T</a:t>
            </a:r>
            <a:r>
              <a:rPr lang="ru-RU" altLang="ru-RU" sz="1400" dirty="0" err="1">
                <a:solidFill>
                  <a:schemeClr val="tx1"/>
                </a:solidFill>
                <a:cs typeface="Arial" panose="020B0604020202020204" pitchFamily="34" charset="0"/>
              </a:rPr>
              <a:t>екс</a:t>
            </a: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по специальности «Мехатроник», июнь 2017 года</a:t>
            </a:r>
          </a:p>
          <a:p>
            <a:pPr marL="0" lvl="1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de-DE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lvl="1" indent="-285750" eaLnBrk="1" hangingPunct="1">
              <a:lnSpc>
                <a:spcPct val="15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Подготовка экзаменаторов для проведения выпускного экзамена</a:t>
            </a:r>
          </a:p>
          <a:p>
            <a:pPr marL="285750" lvl="1" indent="-285750" eaLnBrk="1">
              <a:lnSpc>
                <a:spcPct val="15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2 дня: теория и практика </a:t>
            </a:r>
          </a:p>
          <a:p>
            <a:pPr marL="285750" lvl="1" indent="-285750" eaLnBrk="1">
              <a:lnSpc>
                <a:spcPct val="15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5 выпускников</a:t>
            </a:r>
            <a:endParaRPr lang="de-DE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de-DE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3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Независимый экзамен</a:t>
            </a:r>
            <a:endParaRPr lang="de-DE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93000"/>
              </a:lnSpc>
              <a:buClr>
                <a:srgbClr val="1F497D"/>
              </a:buClr>
              <a:buSzPct val="100000"/>
              <a:defRPr/>
            </a:pPr>
            <a:endParaRPr lang="de-DE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3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Экзаменационная комиссия из    представителей работодателей</a:t>
            </a:r>
            <a:r>
              <a:rPr lang="de-DE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 </a:t>
            </a:r>
            <a:endParaRPr lang="ru-RU" alt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14300">
              <a:lnSpc>
                <a:spcPct val="93000"/>
              </a:lnSpc>
              <a:buClr>
                <a:srgbClr val="1F497D"/>
              </a:buClr>
              <a:buSzPct val="100000"/>
              <a:defRPr/>
            </a:pP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   </a:t>
            </a:r>
            <a:r>
              <a:rPr lang="de-DE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  (VW, Bosch, </a:t>
            </a:r>
            <a:r>
              <a:rPr lang="ru-RU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эксперт из ТПП г. Ганновер</a:t>
            </a:r>
            <a:r>
              <a:rPr lang="de-DE" altLang="ru-RU" sz="1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0" lvl="1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de-DE" altLang="ru-RU" sz="1400" dirty="0">
              <a:solidFill>
                <a:srgbClr val="1E487C"/>
              </a:solidFill>
              <a:latin typeface="Calibri" panose="020F0502020204030204" pitchFamily="34" charset="0"/>
            </a:endParaRPr>
          </a:p>
          <a:p>
            <a:pPr marL="0" lvl="1" eaLnBrk="1" hangingPunct="1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altLang="ru-RU" sz="1400" dirty="0">
              <a:solidFill>
                <a:srgbClr val="1F497D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E1FF54-51C1-4EB9-96CB-CCA1529F6443}"/>
              </a:ext>
            </a:extLst>
          </p:cNvPr>
          <p:cNvSpPr/>
          <p:nvPr/>
        </p:nvSpPr>
        <p:spPr>
          <a:xfrm>
            <a:off x="2843808" y="1056905"/>
            <a:ext cx="3626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en-US" sz="2000" b="1" dirty="0">
                <a:cs typeface="Arial" panose="020B0604020202020204" pitchFamily="34" charset="0"/>
              </a:rPr>
              <a:t>Выпускные экзамены 2017</a:t>
            </a:r>
          </a:p>
        </p:txBody>
      </p:sp>
      <p:pic>
        <p:nvPicPr>
          <p:cNvPr id="12" name="Picture 4" descr="Картинки по запросу Bautex logo">
            <a:extLst>
              <a:ext uri="{FF2B5EF4-FFF2-40B4-BE49-F238E27FC236}">
                <a16:creationId xmlns:a16="http://schemas.microsoft.com/office/drawing/2014/main" id="{789F2C36-8DC4-4BE7-939B-B231479A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80206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135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</Words>
  <Application>Microsoft Office PowerPoint</Application>
  <PresentationFormat>Bildschirmpräsentation (4:3)</PresentationFormat>
  <Paragraphs>179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 Unicode MS</vt:lpstr>
      <vt:lpstr>MS PGothic</vt:lpstr>
      <vt:lpstr>Arial</vt:lpstr>
      <vt:lpstr>Arial</vt:lpstr>
      <vt:lpstr>ArialMT</vt:lpstr>
      <vt:lpstr>Calibri</vt:lpstr>
      <vt:lpstr>Times New Roman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Boehlmann</dc:creator>
  <cp:lastModifiedBy>Beskorsaya Julia</cp:lastModifiedBy>
  <cp:revision>1393</cp:revision>
  <cp:lastPrinted>2018-02-05T06:35:42Z</cp:lastPrinted>
  <dcterms:created xsi:type="dcterms:W3CDTF">2012-11-30T09:57:33Z</dcterms:created>
  <dcterms:modified xsi:type="dcterms:W3CDTF">2018-02-07T03:51:13Z</dcterms:modified>
</cp:coreProperties>
</file>